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67" r:id="rId3"/>
  </p:sldMasterIdLst>
  <p:notesMasterIdLst>
    <p:notesMasterId r:id="rId18"/>
  </p:notesMasterIdLst>
  <p:sldIdLst>
    <p:sldId id="256" r:id="rId4"/>
    <p:sldId id="257" r:id="rId5"/>
    <p:sldId id="1803" r:id="rId6"/>
    <p:sldId id="1780" r:id="rId7"/>
    <p:sldId id="1785" r:id="rId8"/>
    <p:sldId id="265" r:id="rId9"/>
    <p:sldId id="1779" r:id="rId10"/>
    <p:sldId id="1801" r:id="rId11"/>
    <p:sldId id="1788" r:id="rId12"/>
    <p:sldId id="1802" r:id="rId13"/>
    <p:sldId id="1790" r:id="rId14"/>
    <p:sldId id="1804" r:id="rId15"/>
    <p:sldId id="1793" r:id="rId16"/>
    <p:sldId id="275" r:id="rId17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mbri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mbri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mbri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mbri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mbri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mbri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mbri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mbri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j-lt"/>
        <a:ea typeface="+mj-ea"/>
        <a:cs typeface="+mj-cs"/>
        <a:sym typeface="Cambr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ACE"/>
          </a:solidFill>
        </a:fill>
      </a:tcStyle>
    </a:wholeTbl>
    <a:band2H>
      <a:tcTxStyle/>
      <a:tcStyle>
        <a:tcBdr/>
        <a:fill>
          <a:solidFill>
            <a:srgbClr val="E8ED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ACE"/>
          </a:solidFill>
        </a:fill>
      </a:tcStyle>
    </a:wholeTbl>
    <a:band2H>
      <a:tcTxStyle/>
      <a:tcStyle>
        <a:tcBdr/>
        <a:fill>
          <a:solidFill>
            <a:srgbClr val="E8ED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3CC"/>
          </a:solidFill>
        </a:fill>
      </a:tcStyle>
    </a:wholeTbl>
    <a:band2H>
      <a:tcTxStyle/>
      <a:tcStyle>
        <a:tcBdr/>
        <a:fill>
          <a:solidFill>
            <a:srgbClr val="F6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5D9"/>
          </a:solidFill>
        </a:fill>
      </a:tcStyle>
    </a:wholeTbl>
    <a:band2H>
      <a:tcTxStyle/>
      <a:tcStyle>
        <a:tcBdr/>
        <a:fill>
          <a:solidFill>
            <a:srgbClr val="EAEB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04040"/>
        </a:fontRef>
        <a:srgbClr val="40404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04040"/>
              </a:solidFill>
              <a:prstDash val="solid"/>
              <a:round/>
            </a:ln>
          </a:top>
          <a:bottom>
            <a:ln w="25400" cap="flat">
              <a:solidFill>
                <a:srgbClr val="4040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04040"/>
              </a:solidFill>
              <a:prstDash val="solid"/>
              <a:round/>
            </a:ln>
          </a:top>
          <a:bottom>
            <a:ln w="25400" cap="flat">
              <a:solidFill>
                <a:srgbClr val="40404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04040"/>
        </a:fontRef>
        <a:srgbClr val="40404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0404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0404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0404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E974D-9C8E-47B3-A344-91A334E8A65E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58EF78-D54C-4385-AFB7-CB7839D9D6D9}">
      <dgm:prSet phldrT="[Tekst]"/>
      <dgm:spPr/>
      <dgm:t>
        <a:bodyPr/>
        <a:lstStyle/>
        <a:p>
          <a:r>
            <a:rPr lang="nl-NL"/>
            <a:t>Output participatie</a:t>
          </a:r>
          <a:endParaRPr lang="en-US"/>
        </a:p>
      </dgm:t>
    </dgm:pt>
    <dgm:pt modelId="{4CA3EB64-61BA-420D-96BC-F888BD900B3C}" type="parTrans" cxnId="{127CCA5B-397C-4E80-A5E4-6336885C151B}">
      <dgm:prSet/>
      <dgm:spPr/>
      <dgm:t>
        <a:bodyPr/>
        <a:lstStyle/>
        <a:p>
          <a:endParaRPr lang="en-US"/>
        </a:p>
      </dgm:t>
    </dgm:pt>
    <dgm:pt modelId="{BB778175-CADD-43CA-B2BD-2E49EC19F9AC}" type="sibTrans" cxnId="{127CCA5B-397C-4E80-A5E4-6336885C151B}">
      <dgm:prSet/>
      <dgm:spPr/>
      <dgm:t>
        <a:bodyPr/>
        <a:lstStyle/>
        <a:p>
          <a:endParaRPr lang="en-US"/>
        </a:p>
      </dgm:t>
    </dgm:pt>
    <dgm:pt modelId="{85C18B64-C740-49B3-9568-842BFBC10A21}">
      <dgm:prSet phldrT="[Tekst]"/>
      <dgm:spPr/>
      <dgm:t>
        <a:bodyPr/>
        <a:lstStyle/>
        <a:p>
          <a:r>
            <a:rPr lang="nl-NL"/>
            <a:t>Thema’s</a:t>
          </a:r>
          <a:endParaRPr lang="en-US"/>
        </a:p>
      </dgm:t>
    </dgm:pt>
    <dgm:pt modelId="{E2BC179B-6EFA-49FE-8DB1-4DAA3FD6DB94}" type="parTrans" cxnId="{ABC29FDD-A07F-4F39-B423-B36BFFA04573}">
      <dgm:prSet/>
      <dgm:spPr/>
      <dgm:t>
        <a:bodyPr/>
        <a:lstStyle/>
        <a:p>
          <a:endParaRPr lang="en-US"/>
        </a:p>
      </dgm:t>
    </dgm:pt>
    <dgm:pt modelId="{DE106AFC-7F85-4570-9ACA-130353487347}" type="sibTrans" cxnId="{ABC29FDD-A07F-4F39-B423-B36BFFA04573}">
      <dgm:prSet/>
      <dgm:spPr/>
      <dgm:t>
        <a:bodyPr/>
        <a:lstStyle/>
        <a:p>
          <a:endParaRPr lang="en-US"/>
        </a:p>
      </dgm:t>
    </dgm:pt>
    <dgm:pt modelId="{19132A54-504A-40B6-B087-D5022BE89D6F}">
      <dgm:prSet phldrT="[Tekst]"/>
      <dgm:spPr/>
      <dgm:t>
        <a:bodyPr/>
        <a:lstStyle/>
        <a:p>
          <a:r>
            <a:rPr lang="nl-NL"/>
            <a:t>Gebieds-kenmerken</a:t>
          </a:r>
          <a:endParaRPr lang="en-US"/>
        </a:p>
      </dgm:t>
    </dgm:pt>
    <dgm:pt modelId="{E011147C-537E-41FC-AB53-B37C55897999}" type="parTrans" cxnId="{528D0BF1-B5D6-4835-B684-01A10A888215}">
      <dgm:prSet/>
      <dgm:spPr/>
      <dgm:t>
        <a:bodyPr/>
        <a:lstStyle/>
        <a:p>
          <a:endParaRPr lang="en-US"/>
        </a:p>
      </dgm:t>
    </dgm:pt>
    <dgm:pt modelId="{B01760A3-1294-4B3B-B467-0CFB453F2F08}" type="sibTrans" cxnId="{528D0BF1-B5D6-4835-B684-01A10A888215}">
      <dgm:prSet/>
      <dgm:spPr/>
      <dgm:t>
        <a:bodyPr/>
        <a:lstStyle/>
        <a:p>
          <a:endParaRPr lang="en-US"/>
        </a:p>
      </dgm:t>
    </dgm:pt>
    <dgm:pt modelId="{0E380FBD-2914-4C6C-AD5A-ADB1CDB8FA6D}">
      <dgm:prSet phldrT="[Tekst]"/>
      <dgm:spPr/>
      <dgm:t>
        <a:bodyPr/>
        <a:lstStyle/>
        <a:p>
          <a:r>
            <a:rPr lang="nl-NL"/>
            <a:t>Gebiedsgerichte visie</a:t>
          </a:r>
          <a:endParaRPr lang="en-US"/>
        </a:p>
      </dgm:t>
    </dgm:pt>
    <dgm:pt modelId="{25026929-C603-459C-89A7-4AAA2F68777E}" type="parTrans" cxnId="{9155CFB0-26FA-42AB-8748-57A49704C42B}">
      <dgm:prSet/>
      <dgm:spPr/>
      <dgm:t>
        <a:bodyPr/>
        <a:lstStyle/>
        <a:p>
          <a:endParaRPr lang="en-US"/>
        </a:p>
      </dgm:t>
    </dgm:pt>
    <dgm:pt modelId="{3916B392-D818-484D-8FC9-562D6CC22A28}" type="sibTrans" cxnId="{9155CFB0-26FA-42AB-8748-57A49704C42B}">
      <dgm:prSet/>
      <dgm:spPr/>
      <dgm:t>
        <a:bodyPr/>
        <a:lstStyle/>
        <a:p>
          <a:endParaRPr lang="en-US"/>
        </a:p>
      </dgm:t>
    </dgm:pt>
    <dgm:pt modelId="{E91CFC0C-1394-40A3-BC64-ABE52E31F38F}" type="pres">
      <dgm:prSet presAssocID="{096E974D-9C8E-47B3-A344-91A334E8A65E}" presName="Name0" presStyleCnt="0">
        <dgm:presLayoutVars>
          <dgm:chMax val="4"/>
          <dgm:resizeHandles val="exact"/>
        </dgm:presLayoutVars>
      </dgm:prSet>
      <dgm:spPr/>
    </dgm:pt>
    <dgm:pt modelId="{BDFA24A6-F41F-499D-8F9C-C09FAC2E6977}" type="pres">
      <dgm:prSet presAssocID="{096E974D-9C8E-47B3-A344-91A334E8A65E}" presName="ellipse" presStyleLbl="trBgShp" presStyleIdx="0" presStyleCnt="1"/>
      <dgm:spPr/>
    </dgm:pt>
    <dgm:pt modelId="{AA6A9D47-9156-4F5F-A584-06F93E618B84}" type="pres">
      <dgm:prSet presAssocID="{096E974D-9C8E-47B3-A344-91A334E8A65E}" presName="arrow1" presStyleLbl="fgShp" presStyleIdx="0" presStyleCnt="1"/>
      <dgm:spPr/>
    </dgm:pt>
    <dgm:pt modelId="{46997FB8-5C14-4A4F-A72E-FFD73CFAC007}" type="pres">
      <dgm:prSet presAssocID="{096E974D-9C8E-47B3-A344-91A334E8A65E}" presName="rectangle" presStyleLbl="revTx" presStyleIdx="0" presStyleCnt="1">
        <dgm:presLayoutVars>
          <dgm:bulletEnabled val="1"/>
        </dgm:presLayoutVars>
      </dgm:prSet>
      <dgm:spPr/>
    </dgm:pt>
    <dgm:pt modelId="{BD8BAF2B-F460-428B-AF73-C3AD62DD14DD}" type="pres">
      <dgm:prSet presAssocID="{85C18B64-C740-49B3-9568-842BFBC10A21}" presName="item1" presStyleLbl="node1" presStyleIdx="0" presStyleCnt="3">
        <dgm:presLayoutVars>
          <dgm:bulletEnabled val="1"/>
        </dgm:presLayoutVars>
      </dgm:prSet>
      <dgm:spPr/>
    </dgm:pt>
    <dgm:pt modelId="{8BF1FDD2-BB07-42BA-B4AB-6F44002C2FB2}" type="pres">
      <dgm:prSet presAssocID="{19132A54-504A-40B6-B087-D5022BE89D6F}" presName="item2" presStyleLbl="node1" presStyleIdx="1" presStyleCnt="3">
        <dgm:presLayoutVars>
          <dgm:bulletEnabled val="1"/>
        </dgm:presLayoutVars>
      </dgm:prSet>
      <dgm:spPr/>
    </dgm:pt>
    <dgm:pt modelId="{BD696E7D-6B14-4F9C-8701-20F207DD08A8}" type="pres">
      <dgm:prSet presAssocID="{0E380FBD-2914-4C6C-AD5A-ADB1CDB8FA6D}" presName="item3" presStyleLbl="node1" presStyleIdx="2" presStyleCnt="3">
        <dgm:presLayoutVars>
          <dgm:bulletEnabled val="1"/>
        </dgm:presLayoutVars>
      </dgm:prSet>
      <dgm:spPr/>
    </dgm:pt>
    <dgm:pt modelId="{B42517C5-F051-4402-9FC9-3D62601C7F69}" type="pres">
      <dgm:prSet presAssocID="{096E974D-9C8E-47B3-A344-91A334E8A65E}" presName="funnel" presStyleLbl="trAlignAcc1" presStyleIdx="0" presStyleCnt="1"/>
      <dgm:spPr/>
    </dgm:pt>
  </dgm:ptLst>
  <dgm:cxnLst>
    <dgm:cxn modelId="{127CCA5B-397C-4E80-A5E4-6336885C151B}" srcId="{096E974D-9C8E-47B3-A344-91A334E8A65E}" destId="{2E58EF78-D54C-4385-AFB7-CB7839D9D6D9}" srcOrd="0" destOrd="0" parTransId="{4CA3EB64-61BA-420D-96BC-F888BD900B3C}" sibTransId="{BB778175-CADD-43CA-B2BD-2E49EC19F9AC}"/>
    <dgm:cxn modelId="{AF748F53-D896-4243-8C02-DD542879A207}" type="presOf" srcId="{0E380FBD-2914-4C6C-AD5A-ADB1CDB8FA6D}" destId="{46997FB8-5C14-4A4F-A72E-FFD73CFAC007}" srcOrd="0" destOrd="0" presId="urn:microsoft.com/office/officeart/2005/8/layout/funnel1"/>
    <dgm:cxn modelId="{CD105A99-0043-455F-AFC3-425E51670107}" type="presOf" srcId="{096E974D-9C8E-47B3-A344-91A334E8A65E}" destId="{E91CFC0C-1394-40A3-BC64-ABE52E31F38F}" srcOrd="0" destOrd="0" presId="urn:microsoft.com/office/officeart/2005/8/layout/funnel1"/>
    <dgm:cxn modelId="{9155CFB0-26FA-42AB-8748-57A49704C42B}" srcId="{096E974D-9C8E-47B3-A344-91A334E8A65E}" destId="{0E380FBD-2914-4C6C-AD5A-ADB1CDB8FA6D}" srcOrd="3" destOrd="0" parTransId="{25026929-C603-459C-89A7-4AAA2F68777E}" sibTransId="{3916B392-D818-484D-8FC9-562D6CC22A28}"/>
    <dgm:cxn modelId="{7F1460C3-556D-45FD-969C-5A47E89185ED}" type="presOf" srcId="{19132A54-504A-40B6-B087-D5022BE89D6F}" destId="{BD8BAF2B-F460-428B-AF73-C3AD62DD14DD}" srcOrd="0" destOrd="0" presId="urn:microsoft.com/office/officeart/2005/8/layout/funnel1"/>
    <dgm:cxn modelId="{ABC29FDD-A07F-4F39-B423-B36BFFA04573}" srcId="{096E974D-9C8E-47B3-A344-91A334E8A65E}" destId="{85C18B64-C740-49B3-9568-842BFBC10A21}" srcOrd="1" destOrd="0" parTransId="{E2BC179B-6EFA-49FE-8DB1-4DAA3FD6DB94}" sibTransId="{DE106AFC-7F85-4570-9ACA-130353487347}"/>
    <dgm:cxn modelId="{20139BEC-BF87-4E64-BB20-07B3A8AA45DC}" type="presOf" srcId="{2E58EF78-D54C-4385-AFB7-CB7839D9D6D9}" destId="{BD696E7D-6B14-4F9C-8701-20F207DD08A8}" srcOrd="0" destOrd="0" presId="urn:microsoft.com/office/officeart/2005/8/layout/funnel1"/>
    <dgm:cxn modelId="{528D0BF1-B5D6-4835-B684-01A10A888215}" srcId="{096E974D-9C8E-47B3-A344-91A334E8A65E}" destId="{19132A54-504A-40B6-B087-D5022BE89D6F}" srcOrd="2" destOrd="0" parTransId="{E011147C-537E-41FC-AB53-B37C55897999}" sibTransId="{B01760A3-1294-4B3B-B467-0CFB453F2F08}"/>
    <dgm:cxn modelId="{548FBFF1-5D73-4660-A527-EBF600C4C9C6}" type="presOf" srcId="{85C18B64-C740-49B3-9568-842BFBC10A21}" destId="{8BF1FDD2-BB07-42BA-B4AB-6F44002C2FB2}" srcOrd="0" destOrd="0" presId="urn:microsoft.com/office/officeart/2005/8/layout/funnel1"/>
    <dgm:cxn modelId="{5C063DCA-30B5-4CD1-97CF-68298DD0FEBD}" type="presParOf" srcId="{E91CFC0C-1394-40A3-BC64-ABE52E31F38F}" destId="{BDFA24A6-F41F-499D-8F9C-C09FAC2E6977}" srcOrd="0" destOrd="0" presId="urn:microsoft.com/office/officeart/2005/8/layout/funnel1"/>
    <dgm:cxn modelId="{6197FB72-379C-43B1-9040-1F22A1647ECF}" type="presParOf" srcId="{E91CFC0C-1394-40A3-BC64-ABE52E31F38F}" destId="{AA6A9D47-9156-4F5F-A584-06F93E618B84}" srcOrd="1" destOrd="0" presId="urn:microsoft.com/office/officeart/2005/8/layout/funnel1"/>
    <dgm:cxn modelId="{BF4E2940-BB46-4516-9053-0AA660BC47E8}" type="presParOf" srcId="{E91CFC0C-1394-40A3-BC64-ABE52E31F38F}" destId="{46997FB8-5C14-4A4F-A72E-FFD73CFAC007}" srcOrd="2" destOrd="0" presId="urn:microsoft.com/office/officeart/2005/8/layout/funnel1"/>
    <dgm:cxn modelId="{02FC244F-E13B-4EA8-8E90-12E33DEC2B0D}" type="presParOf" srcId="{E91CFC0C-1394-40A3-BC64-ABE52E31F38F}" destId="{BD8BAF2B-F460-428B-AF73-C3AD62DD14DD}" srcOrd="3" destOrd="0" presId="urn:microsoft.com/office/officeart/2005/8/layout/funnel1"/>
    <dgm:cxn modelId="{A3DA0AC7-CE49-432B-8A12-CCC1960E89EB}" type="presParOf" srcId="{E91CFC0C-1394-40A3-BC64-ABE52E31F38F}" destId="{8BF1FDD2-BB07-42BA-B4AB-6F44002C2FB2}" srcOrd="4" destOrd="0" presId="urn:microsoft.com/office/officeart/2005/8/layout/funnel1"/>
    <dgm:cxn modelId="{DB3A3096-C30A-4F8E-93DE-FA2F67624697}" type="presParOf" srcId="{E91CFC0C-1394-40A3-BC64-ABE52E31F38F}" destId="{BD696E7D-6B14-4F9C-8701-20F207DD08A8}" srcOrd="5" destOrd="0" presId="urn:microsoft.com/office/officeart/2005/8/layout/funnel1"/>
    <dgm:cxn modelId="{9E4DF9CA-660F-483F-959A-8B1B4349CAC7}" type="presParOf" srcId="{E91CFC0C-1394-40A3-BC64-ABE52E31F38F}" destId="{B42517C5-F051-4402-9FC9-3D62601C7F6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A24A6-F41F-499D-8F9C-C09FAC2E6977}">
      <dsp:nvSpPr>
        <dsp:cNvPr id="0" name=""/>
        <dsp:cNvSpPr/>
      </dsp:nvSpPr>
      <dsp:spPr>
        <a:xfrm>
          <a:off x="1559191" y="188066"/>
          <a:ext cx="3732398" cy="129621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A9D47-9156-4F5F-A584-06F93E618B84}">
      <dsp:nvSpPr>
        <dsp:cNvPr id="0" name=""/>
        <dsp:cNvSpPr/>
      </dsp:nvSpPr>
      <dsp:spPr>
        <a:xfrm>
          <a:off x="3069510" y="3362051"/>
          <a:ext cx="723332" cy="462933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97FB8-5C14-4A4F-A72E-FFD73CFAC007}">
      <dsp:nvSpPr>
        <dsp:cNvPr id="0" name=""/>
        <dsp:cNvSpPr/>
      </dsp:nvSpPr>
      <dsp:spPr>
        <a:xfrm>
          <a:off x="1695177" y="3732398"/>
          <a:ext cx="3471998" cy="867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Gebiedsgerichte visie</a:t>
          </a:r>
          <a:endParaRPr lang="en-US" sz="2500" kern="1200"/>
        </a:p>
      </dsp:txBody>
      <dsp:txXfrm>
        <a:off x="1695177" y="3732398"/>
        <a:ext cx="3471998" cy="867999"/>
      </dsp:txXfrm>
    </dsp:sp>
    <dsp:sp modelId="{BD8BAF2B-F460-428B-AF73-C3AD62DD14DD}">
      <dsp:nvSpPr>
        <dsp:cNvPr id="0" name=""/>
        <dsp:cNvSpPr/>
      </dsp:nvSpPr>
      <dsp:spPr>
        <a:xfrm>
          <a:off x="2916163" y="1584388"/>
          <a:ext cx="1301999" cy="1301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Gebieds-kenmerken</a:t>
          </a:r>
          <a:endParaRPr lang="en-US" sz="1400" kern="1200"/>
        </a:p>
      </dsp:txBody>
      <dsp:txXfrm>
        <a:off x="3106836" y="1775061"/>
        <a:ext cx="920653" cy="920653"/>
      </dsp:txXfrm>
    </dsp:sp>
    <dsp:sp modelId="{8BF1FDD2-BB07-42BA-B4AB-6F44002C2FB2}">
      <dsp:nvSpPr>
        <dsp:cNvPr id="0" name=""/>
        <dsp:cNvSpPr/>
      </dsp:nvSpPr>
      <dsp:spPr>
        <a:xfrm>
          <a:off x="1984511" y="607599"/>
          <a:ext cx="1301999" cy="13019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Thema’s</a:t>
          </a:r>
          <a:endParaRPr lang="en-US" sz="1400" kern="1200"/>
        </a:p>
      </dsp:txBody>
      <dsp:txXfrm>
        <a:off x="2175184" y="798272"/>
        <a:ext cx="920653" cy="920653"/>
      </dsp:txXfrm>
    </dsp:sp>
    <dsp:sp modelId="{BD696E7D-6B14-4F9C-8701-20F207DD08A8}">
      <dsp:nvSpPr>
        <dsp:cNvPr id="0" name=""/>
        <dsp:cNvSpPr/>
      </dsp:nvSpPr>
      <dsp:spPr>
        <a:xfrm>
          <a:off x="3315443" y="292805"/>
          <a:ext cx="1301999" cy="13019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Output participatie</a:t>
          </a:r>
          <a:endParaRPr lang="en-US" sz="1400" kern="1200"/>
        </a:p>
      </dsp:txBody>
      <dsp:txXfrm>
        <a:off x="3506116" y="483478"/>
        <a:ext cx="920653" cy="920653"/>
      </dsp:txXfrm>
    </dsp:sp>
    <dsp:sp modelId="{B42517C5-F051-4402-9FC9-3D62601C7F69}">
      <dsp:nvSpPr>
        <dsp:cNvPr id="0" name=""/>
        <dsp:cNvSpPr/>
      </dsp:nvSpPr>
      <dsp:spPr>
        <a:xfrm>
          <a:off x="1405844" y="28933"/>
          <a:ext cx="4050664" cy="324053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164245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mbria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mbria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mbria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mbria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mbria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mbria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mbria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mbria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mbri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Welkom heten door wethouder Inberg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FFC-4BA6-48EE-A0DB-DBF6F5F8C6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5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FFC-4BA6-48EE-A0DB-DBF6F5F8C6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37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FFC-4BA6-48EE-A0DB-DBF6F5F8C6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45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FFC-4BA6-48EE-A0DB-DBF6F5F8C6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92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FFC-4BA6-48EE-A0DB-DBF6F5F8C6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61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FFC-4BA6-48EE-A0DB-DBF6F5F8C6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6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E9FFC-4BA6-48EE-A0DB-DBF6F5F8C6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48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6"/>
          <p:cNvSpPr/>
          <p:nvPr/>
        </p:nvSpPr>
        <p:spPr>
          <a:xfrm>
            <a:off x="0" y="0"/>
            <a:ext cx="12188825" cy="6172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Rond enkele hoek rechthoek 7"/>
          <p:cNvSpPr/>
          <p:nvPr/>
        </p:nvSpPr>
        <p:spPr>
          <a:xfrm rot="10800000" flipH="1" flipV="1">
            <a:off x="6926263" y="228599"/>
            <a:ext cx="5035552" cy="5715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26" y="0"/>
                </a:lnTo>
                <a:cubicBezTo>
                  <a:pt x="21030" y="0"/>
                  <a:pt x="21600" y="502"/>
                  <a:pt x="21600" y="1122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5EEC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Rechthoek 8"/>
          <p:cNvSpPr/>
          <p:nvPr/>
        </p:nvSpPr>
        <p:spPr>
          <a:xfrm>
            <a:off x="0" y="0"/>
            <a:ext cx="6926263" cy="6172200"/>
          </a:xfrm>
          <a:prstGeom prst="rect">
            <a:avLst/>
          </a:prstGeom>
          <a:solidFill>
            <a:srgbClr val="366B37">
              <a:alpha val="3215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Rechthoek 9"/>
          <p:cNvSpPr/>
          <p:nvPr/>
        </p:nvSpPr>
        <p:spPr>
          <a:xfrm>
            <a:off x="0" y="6172200"/>
            <a:ext cx="12188825" cy="685800"/>
          </a:xfrm>
          <a:prstGeom prst="rect">
            <a:avLst/>
          </a:prstGeom>
          <a:solidFill>
            <a:srgbClr val="D8EBD8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608012" y="1703716"/>
            <a:ext cx="5791202" cy="373380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rgbClr val="FFFFFF"/>
                </a:solidFill>
                <a:effectLst>
                  <a:outerShdw blurRad="889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t>Titeltekst</a:t>
            </a:r>
          </a:p>
        </p:txBody>
      </p:sp>
      <p:sp>
        <p:nvSpPr>
          <p:cNvPr id="2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085014" y="3429000"/>
            <a:ext cx="4572002" cy="1905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FontTx/>
              <a:buNone/>
            </a:lvl1pPr>
            <a:lvl2pPr marL="0" indent="0">
              <a:spcBef>
                <a:spcPts val="0"/>
              </a:spcBef>
              <a:buSzTx/>
              <a:buFontTx/>
              <a:buNone/>
            </a:lvl2pPr>
            <a:lvl3pPr marL="0" indent="0">
              <a:spcBef>
                <a:spcPts val="0"/>
              </a:spcBef>
              <a:buSzTx/>
              <a:buFontTx/>
              <a:buNone/>
            </a:lvl3pPr>
            <a:lvl4pPr marL="0" indent="0">
              <a:spcBef>
                <a:spcPts val="0"/>
              </a:spcBef>
              <a:buSzTx/>
              <a:buFontTx/>
              <a:buNone/>
            </a:lvl4pPr>
            <a:lvl5pPr marL="0" indent="0">
              <a:spcBef>
                <a:spcPts val="0"/>
              </a:spcBef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NB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4"/>
          <a:stretch/>
        </p:blipFill>
        <p:spPr>
          <a:xfrm>
            <a:off x="0" y="1"/>
            <a:ext cx="12179300" cy="68034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" y="0"/>
            <a:ext cx="12168483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71925" y="-360000"/>
            <a:ext cx="3236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399" b="0" i="0" dirty="0" err="1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Introductie</a:t>
            </a:r>
            <a:endParaRPr lang="en-GB" sz="1399" b="0" i="0" dirty="0">
              <a:solidFill>
                <a:srgbClr val="000000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NB A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71925" y="-360000"/>
            <a:ext cx="3236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399" b="0" i="0" dirty="0" err="1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Auteur</a:t>
            </a:r>
            <a:endParaRPr lang="en-GB" sz="1399" b="0" i="0" dirty="0">
              <a:solidFill>
                <a:srgbClr val="000000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9813" y="1980000"/>
            <a:ext cx="7192500" cy="900000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FontTx/>
              <a:buNone/>
              <a:defRPr sz="2797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nl-NL"/>
              <a:t>Typ hier: titel van de lezing</a:t>
            </a:r>
          </a:p>
        </p:txBody>
      </p:sp>
      <p:sp>
        <p:nvSpPr>
          <p:cNvPr id="14" name="Tijdelijke aanduiding voor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9813" y="3060000"/>
            <a:ext cx="7192500" cy="2160000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FontTx/>
              <a:buNone/>
              <a:defRPr sz="2398" baseline="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nl-NL"/>
              <a:t>Typ hier: naam auteur (spreker)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794" y="165100"/>
            <a:ext cx="647024" cy="103566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0" y="1"/>
            <a:ext cx="2840618" cy="1136469"/>
          </a:xfrm>
          <a:prstGeom prst="rect">
            <a:avLst/>
          </a:prstGeom>
        </p:spPr>
      </p:pic>
      <p:sp>
        <p:nvSpPr>
          <p:cNvPr id="9" name="Tijdelijke aanduiding voor afbeelding 3"/>
          <p:cNvSpPr>
            <a:spLocks noGrp="1"/>
          </p:cNvSpPr>
          <p:nvPr>
            <p:ph type="pic" sz="quarter" idx="19" hasCustomPrompt="1"/>
          </p:nvPr>
        </p:nvSpPr>
        <p:spPr>
          <a:xfrm>
            <a:off x="8120333" y="0"/>
            <a:ext cx="4056570" cy="678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144000" rIns="0" bIns="900000" rtlCol="0" anchor="t" anchorCtr="1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nl-NL" sz="1399" baseline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pPr marL="355244" lvl="0" indent="-355244" algn="ctr"/>
            <a:r>
              <a:rPr lang="en-US" dirty="0"/>
              <a:t>Klik op het vlak om een afbeelding te laden</a:t>
            </a:r>
          </a:p>
        </p:txBody>
      </p:sp>
    </p:spTree>
    <p:extLst>
      <p:ext uri="{BB962C8B-B14F-4D97-AF65-F5344CB8AC3E}">
        <p14:creationId xmlns:p14="http://schemas.microsoft.com/office/powerpoint/2010/main" val="618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NB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71925" y="-360000"/>
            <a:ext cx="3236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399" b="0" i="0" dirty="0" err="1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Titel &amp; tekst</a:t>
            </a:r>
            <a:endParaRPr lang="en-GB" sz="1399" b="0" i="0" dirty="0">
              <a:solidFill>
                <a:srgbClr val="000000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9813" y="180000"/>
            <a:ext cx="10788750" cy="900000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FontTx/>
              <a:buNone/>
              <a:defRPr sz="2797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nl-NL"/>
              <a:t>Typ hier: titel van de slide</a:t>
            </a:r>
          </a:p>
        </p:txBody>
      </p:sp>
      <p:sp>
        <p:nvSpPr>
          <p:cNvPr id="14" name="Tijdelijke aanduiding voor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79813" y="1260000"/>
            <a:ext cx="10788750" cy="5220000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FontTx/>
              <a:buNone/>
              <a:defRPr sz="2398" baseline="0">
                <a:solidFill>
                  <a:srgbClr val="002060"/>
                </a:solidFill>
                <a:latin typeface="+mn-lt"/>
              </a:defRPr>
            </a:lvl1pPr>
          </a:lstStyle>
          <a:p>
            <a:pPr lvl="0"/>
            <a:r>
              <a:rPr lang="nl-NL"/>
              <a:t>Typ hier: broodtekst / inhoud / opsomming van de slide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793" y="165100"/>
            <a:ext cx="647025" cy="10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NB Teks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 userDrawn="1"/>
        </p:nvSpPr>
        <p:spPr>
          <a:xfrm>
            <a:off x="71925" y="-360000"/>
            <a:ext cx="3236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399" b="0" i="0" dirty="0" err="1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Titel &amp; beeld</a:t>
            </a:r>
            <a:endParaRPr lang="en-GB" sz="1399" b="0" i="0" dirty="0">
              <a:solidFill>
                <a:srgbClr val="000000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9813" y="180000"/>
            <a:ext cx="10788750" cy="900000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FontTx/>
              <a:buNone/>
              <a:defRPr sz="2797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nl-NL"/>
              <a:t>Typ hier: titel van de slide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793" y="165100"/>
            <a:ext cx="647025" cy="10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5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NB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79300" cy="678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0" tIns="144000" rIns="0" bIns="900000" rtlCol="0" anchor="t" anchorCtr="1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nl-NL" sz="1998" baseline="0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pPr marL="355244" lvl="0" indent="-355244" algn="ctr"/>
            <a:r>
              <a:rPr lang="en-US" dirty="0"/>
              <a:t>Klik op het vlak om een afbeelding te laden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71925" y="-360000"/>
            <a:ext cx="3236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399" b="0" i="0" dirty="0" err="1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Beeld</a:t>
            </a:r>
            <a:endParaRPr lang="en-GB" sz="1399" b="0" i="0" dirty="0">
              <a:solidFill>
                <a:srgbClr val="000000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NB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7"/>
          <a:stretch/>
        </p:blipFill>
        <p:spPr>
          <a:xfrm>
            <a:off x="1" y="0"/>
            <a:ext cx="12179299" cy="67896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71925" y="-360000"/>
            <a:ext cx="3236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399" b="0" i="0" dirty="0" err="1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Hoofdstuk</a:t>
            </a:r>
            <a:endParaRPr lang="en-GB" sz="1399" b="0" i="0" dirty="0">
              <a:solidFill>
                <a:srgbClr val="000000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7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9812" y="2700000"/>
            <a:ext cx="11831663" cy="1080000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 algn="ctr">
              <a:buFontTx/>
              <a:buNone/>
              <a:defRPr sz="4396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Typ hier: titel nieuw hoofdstuk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793" y="165100"/>
            <a:ext cx="647025" cy="10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NB 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 r="421" b="9401"/>
          <a:stretch/>
        </p:blipFill>
        <p:spPr>
          <a:xfrm>
            <a:off x="1" y="1"/>
            <a:ext cx="12179300" cy="67896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71925" y="-360000"/>
            <a:ext cx="32366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399" b="0" i="0" dirty="0" err="1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Einde</a:t>
            </a:r>
            <a:endParaRPr lang="en-GB" sz="1399" b="0" i="0" dirty="0">
              <a:solidFill>
                <a:srgbClr val="000000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0" y="1"/>
            <a:ext cx="2840618" cy="1136469"/>
          </a:xfrm>
          <a:prstGeom prst="rect">
            <a:avLst/>
          </a:prstGeom>
        </p:spPr>
      </p:pic>
      <p:sp>
        <p:nvSpPr>
          <p:cNvPr id="11" name="Tekstvak 10"/>
          <p:cNvSpPr txBox="1"/>
          <p:nvPr userDrawn="1"/>
        </p:nvSpPr>
        <p:spPr>
          <a:xfrm>
            <a:off x="155838" y="4644000"/>
            <a:ext cx="11867625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996">
                <a:solidFill>
                  <a:schemeClr val="bg1"/>
                </a:solidFill>
                <a:latin typeface="+mj-lt"/>
              </a:rPr>
              <a:t>Veel dank voor uw aandacht.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155838" y="5399373"/>
            <a:ext cx="1186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398">
                <a:solidFill>
                  <a:schemeClr val="bg1"/>
                </a:solidFill>
                <a:latin typeface="+mj-lt"/>
              </a:rPr>
              <a:t>www.landschapsnetwerkbrummen.nl</a:t>
            </a:r>
          </a:p>
        </p:txBody>
      </p:sp>
    </p:spTree>
    <p:extLst>
      <p:ext uri="{BB962C8B-B14F-4D97-AF65-F5344CB8AC3E}">
        <p14:creationId xmlns:p14="http://schemas.microsoft.com/office/powerpoint/2010/main" val="15194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3448" y="2130426"/>
            <a:ext cx="10352405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6895" y="3886200"/>
            <a:ext cx="852551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F549-7E0E-4819-A0DA-8BE8E1CAA52B}" type="datetimeFigureOut">
              <a:rPr lang="nl-NL" smtClean="0"/>
              <a:t>5-7-2024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900B-757D-4A91-A865-EC83D8E5E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37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kopje toe te voegen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hier om tekst toe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F549-7E0E-4819-A0DA-8BE8E1CAA52B}" type="datetimeFigureOut">
              <a:rPr lang="nl-NL" smtClean="0"/>
              <a:t>5-7-2024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900B-757D-4A91-A865-EC83D8E5E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727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081" y="4406901"/>
            <a:ext cx="1035240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2081" y="2906713"/>
            <a:ext cx="1035240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F549-7E0E-4819-A0DA-8BE8E1CAA52B}" type="datetimeFigureOut">
              <a:rPr lang="nl-NL" smtClean="0"/>
              <a:t>5-7-2024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900B-757D-4A91-A865-EC83D8E5E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99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9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een kopje toe te voegen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8965" y="1600201"/>
            <a:ext cx="5379191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1144" y="1600201"/>
            <a:ext cx="5379191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F549-7E0E-4819-A0DA-8BE8E1CAA52B}" type="datetimeFigureOut">
              <a:rPr lang="nl-NL" smtClean="0"/>
              <a:t>5-7-2024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900B-757D-4A91-A865-EC83D8E5E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265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8965" y="1535113"/>
            <a:ext cx="53813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8965" y="2174875"/>
            <a:ext cx="53813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86916" y="1535113"/>
            <a:ext cx="53834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86916" y="2174875"/>
            <a:ext cx="53834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F549-7E0E-4819-A0DA-8BE8E1CAA52B}" type="datetimeFigureOut">
              <a:rPr lang="nl-NL" smtClean="0"/>
              <a:t>5-7-2024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900B-757D-4A91-A865-EC83D8E5E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635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F549-7E0E-4819-A0DA-8BE8E1CAA52B}" type="datetimeFigureOut">
              <a:rPr lang="nl-NL" smtClean="0"/>
              <a:t>5-7-2024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900B-757D-4A91-A865-EC83D8E5E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483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F549-7E0E-4819-A0DA-8BE8E1CAA52B}" type="datetimeFigureOut">
              <a:rPr lang="nl-NL" smtClean="0"/>
              <a:t>5-7-2024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900B-757D-4A91-A865-EC83D8E5E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43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966" y="273050"/>
            <a:ext cx="40069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1768" y="273051"/>
            <a:ext cx="68085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966" y="1435101"/>
            <a:ext cx="40069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F549-7E0E-4819-A0DA-8BE8E1CAA52B}" type="datetimeFigureOut">
              <a:rPr lang="nl-NL" smtClean="0"/>
              <a:t>5-7-2024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900B-757D-4A91-A865-EC83D8E5E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43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7228" y="4800600"/>
            <a:ext cx="73075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7228" y="612775"/>
            <a:ext cx="73075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7228" y="5367338"/>
            <a:ext cx="73075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F549-7E0E-4819-A0DA-8BE8E1CAA52B}" type="datetimeFigureOut">
              <a:rPr lang="nl-NL" smtClean="0"/>
              <a:t>5-7-2024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900B-757D-4A91-A865-EC83D8E5E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397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F549-7E0E-4819-A0DA-8BE8E1CAA52B}" type="datetimeFigureOut">
              <a:rPr lang="nl-NL" smtClean="0"/>
              <a:t>5-7-2024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900B-757D-4A91-A865-EC83D8E5E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4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29992" y="274639"/>
            <a:ext cx="2740343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8965" y="274639"/>
            <a:ext cx="8018039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F549-7E0E-4819-A0DA-8BE8E1CAA52B}" type="datetimeFigureOut">
              <a:rPr lang="nl-NL" smtClean="0"/>
              <a:t>5-7-2024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900B-757D-4A91-A865-EC83D8E5E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13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hoek 4"/>
          <p:cNvSpPr/>
          <p:nvPr/>
        </p:nvSpPr>
        <p:spPr>
          <a:xfrm>
            <a:off x="0" y="0"/>
            <a:ext cx="12188825" cy="6172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Rechthoek 5"/>
          <p:cNvSpPr/>
          <p:nvPr/>
        </p:nvSpPr>
        <p:spPr>
          <a:xfrm>
            <a:off x="0" y="0"/>
            <a:ext cx="5180013" cy="6172200"/>
          </a:xfrm>
          <a:prstGeom prst="rect">
            <a:avLst/>
          </a:prstGeom>
          <a:solidFill>
            <a:srgbClr val="366B37">
              <a:alpha val="3215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Rechthoek 6"/>
          <p:cNvSpPr/>
          <p:nvPr/>
        </p:nvSpPr>
        <p:spPr>
          <a:xfrm>
            <a:off x="0" y="6172200"/>
            <a:ext cx="12188825" cy="685800"/>
          </a:xfrm>
          <a:prstGeom prst="rect">
            <a:avLst/>
          </a:prstGeom>
          <a:solidFill>
            <a:srgbClr val="F5EEC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Titeltekst"/>
          <p:cNvSpPr txBox="1">
            <a:spLocks noGrp="1"/>
          </p:cNvSpPr>
          <p:nvPr>
            <p:ph type="title"/>
          </p:nvPr>
        </p:nvSpPr>
        <p:spPr>
          <a:xfrm>
            <a:off x="608012" y="914400"/>
            <a:ext cx="4191001" cy="38862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rgbClr val="FFFFFF"/>
                </a:solidFill>
                <a:effectLst>
                  <a:outerShdw blurRad="889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t>Titeltekst</a:t>
            </a:r>
          </a:p>
        </p:txBody>
      </p:sp>
      <p:sp>
        <p:nvSpPr>
          <p:cNvPr id="41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597798" y="4953000"/>
            <a:ext cx="4201215" cy="99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D8EBD8"/>
                </a:solidFill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D8EBD8"/>
                </a:solidFill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D8EBD8"/>
                </a:solidFill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D8EBD8"/>
                </a:solidFill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D8EBD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2" name="Tijdelijke aanduiding voor afbeelding 4"/>
          <p:cNvSpPr>
            <a:spLocks noGrp="1"/>
          </p:cNvSpPr>
          <p:nvPr>
            <p:ph type="pic" idx="21"/>
          </p:nvPr>
        </p:nvSpPr>
        <p:spPr>
          <a:xfrm>
            <a:off x="5180012" y="228600"/>
            <a:ext cx="6781801" cy="5715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hoek 7"/>
          <p:cNvSpPr/>
          <p:nvPr/>
        </p:nvSpPr>
        <p:spPr>
          <a:xfrm>
            <a:off x="0" y="3175"/>
            <a:ext cx="12188825" cy="6477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Rechthoek 8"/>
          <p:cNvSpPr/>
          <p:nvPr/>
        </p:nvSpPr>
        <p:spPr>
          <a:xfrm>
            <a:off x="7451725" y="0"/>
            <a:ext cx="4737100" cy="6477000"/>
          </a:xfrm>
          <a:prstGeom prst="rect">
            <a:avLst/>
          </a:prstGeom>
          <a:solidFill>
            <a:srgbClr val="366B37">
              <a:alpha val="3215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Rond enkele hoek rechthoek 9"/>
          <p:cNvSpPr/>
          <p:nvPr/>
        </p:nvSpPr>
        <p:spPr>
          <a:xfrm rot="10800000" flipV="1">
            <a:off x="220663" y="234949"/>
            <a:ext cx="7237412" cy="6013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557" y="0"/>
                </a:lnTo>
                <a:cubicBezTo>
                  <a:pt x="21133" y="0"/>
                  <a:pt x="21600" y="562"/>
                  <a:pt x="21600" y="1255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5EEC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Rechthoek 10"/>
          <p:cNvSpPr/>
          <p:nvPr/>
        </p:nvSpPr>
        <p:spPr>
          <a:xfrm>
            <a:off x="0" y="6477000"/>
            <a:ext cx="12188825" cy="381000"/>
          </a:xfrm>
          <a:prstGeom prst="rect">
            <a:avLst/>
          </a:prstGeom>
          <a:solidFill>
            <a:srgbClr val="D8EBD8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Titeltekst"/>
          <p:cNvSpPr txBox="1">
            <a:spLocks noGrp="1"/>
          </p:cNvSpPr>
          <p:nvPr>
            <p:ph type="title"/>
          </p:nvPr>
        </p:nvSpPr>
        <p:spPr>
          <a:xfrm>
            <a:off x="1293812" y="685800"/>
            <a:ext cx="5638804" cy="419100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Titeltekst</a:t>
            </a:r>
          </a:p>
        </p:txBody>
      </p:sp>
      <p:sp>
        <p:nvSpPr>
          <p:cNvPr id="5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93812" y="5029200"/>
            <a:ext cx="5638802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000">
                <a:solidFill>
                  <a:schemeClr val="accent1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4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293812" y="1981200"/>
            <a:ext cx="4648204" cy="41910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93812" y="1981200"/>
            <a:ext cx="4645155" cy="7620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FontTx/>
              <a:buNone/>
            </a:lvl1pPr>
            <a:lvl2pPr marL="0" indent="0">
              <a:spcBef>
                <a:spcPts val="0"/>
              </a:spcBef>
              <a:buSzTx/>
              <a:buFontTx/>
              <a:buNone/>
            </a:lvl2pPr>
            <a:lvl3pPr marL="0" indent="0">
              <a:spcBef>
                <a:spcPts val="0"/>
              </a:spcBef>
              <a:buSzTx/>
              <a:buFontTx/>
              <a:buNone/>
            </a:lvl3pPr>
            <a:lvl4pPr marL="0" indent="0">
              <a:spcBef>
                <a:spcPts val="0"/>
              </a:spcBef>
              <a:buSzTx/>
              <a:buFontTx/>
              <a:buNone/>
            </a:lvl4pPr>
            <a:lvl5pPr marL="0" indent="0">
              <a:spcBef>
                <a:spcPts val="0"/>
              </a:spcBef>
              <a:buSzTx/>
              <a:buFontTx/>
              <a:buNone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249861" y="1981200"/>
            <a:ext cx="4645154" cy="7620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8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hthoek 16"/>
          <p:cNvSpPr/>
          <p:nvPr/>
        </p:nvSpPr>
        <p:spPr>
          <a:xfrm>
            <a:off x="0" y="0"/>
            <a:ext cx="12188825" cy="61722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Rechthoek 17"/>
          <p:cNvSpPr/>
          <p:nvPr/>
        </p:nvSpPr>
        <p:spPr>
          <a:xfrm>
            <a:off x="7466013" y="0"/>
            <a:ext cx="4722814" cy="6172200"/>
          </a:xfrm>
          <a:prstGeom prst="rect">
            <a:avLst/>
          </a:prstGeom>
          <a:solidFill>
            <a:srgbClr val="366B37">
              <a:alpha val="32157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Rechthoek 19"/>
          <p:cNvSpPr/>
          <p:nvPr/>
        </p:nvSpPr>
        <p:spPr>
          <a:xfrm>
            <a:off x="0" y="6172200"/>
            <a:ext cx="12188825" cy="685800"/>
          </a:xfrm>
          <a:prstGeom prst="rect">
            <a:avLst/>
          </a:prstGeom>
          <a:solidFill>
            <a:srgbClr val="F5EEC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Rond enkele hoek rechthoek 20"/>
          <p:cNvSpPr/>
          <p:nvPr/>
        </p:nvSpPr>
        <p:spPr>
          <a:xfrm rot="10800000" flipV="1">
            <a:off x="227011" y="234949"/>
            <a:ext cx="7239004" cy="5708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10" y="0"/>
                </a:lnTo>
                <a:cubicBezTo>
                  <a:pt x="21157" y="0"/>
                  <a:pt x="21600" y="562"/>
                  <a:pt x="21600" y="1255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5EEC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Titeltekst"/>
          <p:cNvSpPr txBox="1">
            <a:spLocks noGrp="1"/>
          </p:cNvSpPr>
          <p:nvPr>
            <p:ph type="title"/>
          </p:nvPr>
        </p:nvSpPr>
        <p:spPr>
          <a:xfrm>
            <a:off x="7883151" y="234351"/>
            <a:ext cx="3773865" cy="464245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FFFF"/>
                </a:solidFill>
                <a:effectLst>
                  <a:outerShdw blurRad="88900" rotWithShape="0">
                    <a:srgbClr val="000000">
                      <a:alpha val="35000"/>
                    </a:srgbClr>
                  </a:outerShdw>
                </a:effectLst>
              </a:defRPr>
            </a:lvl1pPr>
          </a:lstStyle>
          <a:p>
            <a:r>
              <a:t>Titeltekst</a:t>
            </a:r>
          </a:p>
        </p:txBody>
      </p:sp>
      <p:sp>
        <p:nvSpPr>
          <p:cNvPr id="11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872934" y="5029200"/>
            <a:ext cx="378258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D8EBD8"/>
                </a:solidFill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D8EBD8"/>
                </a:solidFill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D8EBD8"/>
                </a:solidFill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D8EBD8"/>
                </a:solidFill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000">
                <a:solidFill>
                  <a:srgbClr val="D8EBD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6" name="Tijdelijke aanduiding voor afbeelding 2"/>
          <p:cNvSpPr>
            <a:spLocks noGrp="1"/>
          </p:cNvSpPr>
          <p:nvPr>
            <p:ph type="pic" idx="21"/>
          </p:nvPr>
        </p:nvSpPr>
        <p:spPr>
          <a:xfrm flipH="1">
            <a:off x="457196" y="465282"/>
            <a:ext cx="6780218" cy="52497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7"/>
          <p:cNvSpPr/>
          <p:nvPr/>
        </p:nvSpPr>
        <p:spPr>
          <a:xfrm>
            <a:off x="0" y="6477000"/>
            <a:ext cx="11960225" cy="381000"/>
          </a:xfrm>
          <a:prstGeom prst="rect">
            <a:avLst/>
          </a:prstGeom>
          <a:solidFill>
            <a:srgbClr val="D8EBD8">
              <a:alpha val="7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hthoek 8"/>
          <p:cNvSpPr/>
          <p:nvPr/>
        </p:nvSpPr>
        <p:spPr>
          <a:xfrm>
            <a:off x="11960225" y="6477000"/>
            <a:ext cx="2286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Rechthoek 6"/>
          <p:cNvSpPr/>
          <p:nvPr/>
        </p:nvSpPr>
        <p:spPr>
          <a:xfrm>
            <a:off x="0" y="0"/>
            <a:ext cx="12188825" cy="6477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Rond enkele hoek rechthoek 9"/>
          <p:cNvSpPr/>
          <p:nvPr/>
        </p:nvSpPr>
        <p:spPr>
          <a:xfrm>
            <a:off x="-2" y="228600"/>
            <a:ext cx="11961816" cy="6248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083" y="0"/>
                </a:lnTo>
                <a:cubicBezTo>
                  <a:pt x="21368" y="0"/>
                  <a:pt x="21600" y="443"/>
                  <a:pt x="21600" y="99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5EEC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iteltekst"/>
          <p:cNvSpPr txBox="1">
            <a:spLocks noGrp="1"/>
          </p:cNvSpPr>
          <p:nvPr>
            <p:ph type="title"/>
          </p:nvPr>
        </p:nvSpPr>
        <p:spPr>
          <a:xfrm>
            <a:off x="1293812" y="563562"/>
            <a:ext cx="9601201" cy="118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Titeltekst</a:t>
            </a:r>
          </a:p>
        </p:txBody>
      </p:sp>
      <p:sp>
        <p:nvSpPr>
          <p:cNvPr id="7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293812" y="1981200"/>
            <a:ext cx="9601201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0664297" y="6209030"/>
            <a:ext cx="230718" cy="231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9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1pPr>
      <a:lvl2pPr marL="502919" marR="0" indent="-27431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9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2pPr>
      <a:lvl3pPr marL="762000" marR="0" indent="-3048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9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3pPr>
      <a:lvl4pPr marL="1028700" marR="0" indent="-3429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9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4pPr>
      <a:lvl5pPr marL="1257300" marR="0" indent="-3429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9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5pPr>
      <a:lvl6pPr marL="1485900" marR="0" indent="-3429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9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6pPr>
      <a:lvl7pPr marL="1714500" marR="0" indent="-3429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9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7pPr>
      <a:lvl8pPr marL="1943100" marR="0" indent="-3429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9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8pPr>
      <a:lvl9pPr marL="2171700" marR="0" indent="-3429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9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mbr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mbri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499" cy="6864772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7911750" y="-360000"/>
            <a:ext cx="4243575" cy="4306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399" b="0" i="0" dirty="0" err="1">
                <a:solidFill>
                  <a:srgbClr val="000000"/>
                </a:solidFill>
                <a:latin typeface="Futura Medium" charset="0"/>
                <a:ea typeface="Futura Medium" charset="0"/>
                <a:cs typeface="Futura Medium" charset="0"/>
              </a:rPr>
              <a:t>Landschapsnetwerk Brummen powerpoint-template</a:t>
            </a:r>
            <a:endParaRPr lang="en-GB" sz="1399" b="0" i="0" dirty="0">
              <a:solidFill>
                <a:srgbClr val="000000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grpSp>
        <p:nvGrpSpPr>
          <p:cNvPr id="5" name="Grid" hidden="1"/>
          <p:cNvGrpSpPr/>
          <p:nvPr/>
        </p:nvGrpSpPr>
        <p:grpSpPr>
          <a:xfrm>
            <a:off x="0" y="-8760"/>
            <a:ext cx="12182472" cy="6878893"/>
            <a:chOff x="0" y="-8760"/>
            <a:chExt cx="12195175" cy="6878893"/>
          </a:xfrm>
          <a:solidFill>
            <a:schemeClr val="tx2">
              <a:alpha val="19000"/>
            </a:schemeClr>
          </a:solidFill>
        </p:grpSpPr>
        <p:sp>
          <p:nvSpPr>
            <p:cNvPr id="4" name="Rechthoek 3"/>
            <p:cNvSpPr/>
            <p:nvPr/>
          </p:nvSpPr>
          <p:spPr>
            <a:xfrm>
              <a:off x="0" y="-8759"/>
              <a:ext cx="12195175" cy="737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798"/>
            </a:p>
          </p:txBody>
        </p:sp>
        <p:sp>
          <p:nvSpPr>
            <p:cNvPr id="20" name="Rechthoek 19"/>
            <p:cNvSpPr/>
            <p:nvPr/>
          </p:nvSpPr>
          <p:spPr>
            <a:xfrm>
              <a:off x="0" y="1108790"/>
              <a:ext cx="12195175" cy="3348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798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0" y="6133024"/>
              <a:ext cx="12195175" cy="737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798"/>
            </a:p>
          </p:txBody>
        </p:sp>
        <p:sp>
          <p:nvSpPr>
            <p:cNvPr id="22" name="Rechthoek 21"/>
            <p:cNvSpPr/>
            <p:nvPr/>
          </p:nvSpPr>
          <p:spPr>
            <a:xfrm rot="5400000">
              <a:off x="-3137993" y="3129234"/>
              <a:ext cx="6866762" cy="5907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798"/>
            </a:p>
          </p:txBody>
        </p:sp>
        <p:sp>
          <p:nvSpPr>
            <p:cNvPr id="23" name="Rechthoek 22"/>
            <p:cNvSpPr/>
            <p:nvPr/>
          </p:nvSpPr>
          <p:spPr>
            <a:xfrm rot="5400000">
              <a:off x="8463232" y="3129234"/>
              <a:ext cx="6866762" cy="5907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798"/>
            </a:p>
          </p:txBody>
        </p:sp>
      </p:grpSp>
    </p:spTree>
    <p:extLst>
      <p:ext uri="{BB962C8B-B14F-4D97-AF65-F5344CB8AC3E}">
        <p14:creationId xmlns:p14="http://schemas.microsoft.com/office/powerpoint/2010/main" val="285735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lang="nl-NL" sz="2597" b="1" kern="1200" dirty="0">
          <a:solidFill>
            <a:schemeClr val="accent6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55244" indent="-355244" algn="l" defTabSz="913486" rtl="0" eaLnBrk="1" latinLnBrk="0" hangingPunct="1">
        <a:lnSpc>
          <a:spcPct val="90000"/>
        </a:lnSpc>
        <a:spcBef>
          <a:spcPts val="599"/>
        </a:spcBef>
        <a:spcAft>
          <a:spcPts val="599"/>
        </a:spcAft>
        <a:buClr>
          <a:schemeClr val="accent1"/>
        </a:buClr>
        <a:buFont typeface="Arial" panose="020B0604020202020204" pitchFamily="34" charset="0"/>
        <a:buChar char="•"/>
        <a:defRPr sz="2398" b="0" i="0" kern="120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716832" indent="-352073" algn="l" defTabSz="913486" rtl="0" eaLnBrk="1" latinLnBrk="0" hangingPunct="1">
        <a:lnSpc>
          <a:spcPct val="90000"/>
        </a:lnSpc>
        <a:spcBef>
          <a:spcPts val="599"/>
        </a:spcBef>
        <a:spcAft>
          <a:spcPts val="599"/>
        </a:spcAft>
        <a:buClr>
          <a:schemeClr val="accent1"/>
        </a:buClr>
        <a:buFont typeface="Arial" panose="020B0604020202020204" pitchFamily="34" charset="0"/>
        <a:buChar char="•"/>
        <a:defRPr sz="2398" b="0" i="0" kern="120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0" marR="0" indent="0" algn="l" defTabSz="913486" rtl="0" eaLnBrk="1" fontAlgn="auto" latinLnBrk="0" hangingPunct="1">
        <a:lnSpc>
          <a:spcPct val="90000"/>
        </a:lnSpc>
        <a:spcBef>
          <a:spcPts val="599"/>
        </a:spcBef>
        <a:spcAft>
          <a:spcPts val="599"/>
        </a:spcAft>
        <a:buClrTx/>
        <a:buSzTx/>
        <a:buFont typeface="Arial" panose="020B0604020202020204" pitchFamily="34" charset="0"/>
        <a:buNone/>
        <a:tabLst/>
        <a:defRPr sz="2398" b="0" i="0" kern="1200" baseline="0">
          <a:solidFill>
            <a:srgbClr val="000000"/>
          </a:solidFill>
          <a:latin typeface="Futura Medium" charset="0"/>
          <a:ea typeface="Futura Medium" charset="0"/>
          <a:cs typeface="Futura Medium" charset="0"/>
        </a:defRPr>
      </a:lvl3pPr>
      <a:lvl4pPr marL="0" indent="0" algn="l" defTabSz="913486" rtl="0" eaLnBrk="1" latinLnBrk="0" hangingPunct="1">
        <a:lnSpc>
          <a:spcPct val="90000"/>
        </a:lnSpc>
        <a:spcBef>
          <a:spcPts val="599"/>
        </a:spcBef>
        <a:spcAft>
          <a:spcPts val="599"/>
        </a:spcAft>
        <a:buFont typeface="Arial" panose="020B0604020202020204" pitchFamily="34" charset="0"/>
        <a:buNone/>
        <a:defRPr sz="1998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3486" rtl="0" eaLnBrk="1" latinLnBrk="0" hangingPunct="1">
        <a:lnSpc>
          <a:spcPct val="90000"/>
        </a:lnSpc>
        <a:spcBef>
          <a:spcPts val="599"/>
        </a:spcBef>
        <a:spcAft>
          <a:spcPts val="599"/>
        </a:spcAft>
        <a:buFont typeface="Arial" panose="020B0604020202020204" pitchFamily="34" charset="0"/>
        <a:buNone/>
        <a:defRPr sz="1798" i="1" kern="1200">
          <a:solidFill>
            <a:srgbClr val="00000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8965" y="274638"/>
            <a:ext cx="109613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8965" y="1600201"/>
            <a:ext cx="109613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8965" y="6356351"/>
            <a:ext cx="2841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F549-7E0E-4819-A0DA-8BE8E1CAA52B}" type="datetimeFigureOut">
              <a:rPr lang="nl-NL" smtClean="0"/>
              <a:t>5-7-2024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1261" y="6356351"/>
            <a:ext cx="3856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28498" y="6356351"/>
            <a:ext cx="2841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900B-757D-4A91-A865-EC83D8E5E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61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at@dorpsraadbrummen.nl" TargetMode="External"/><Relationship Id="rId2" Type="http://schemas.openxmlformats.org/officeDocument/2006/relationships/hyperlink" Target="http://www.dorpsraadbrummen.nl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jdelijke aanduiding voor voettekst 4"/>
          <p:cNvSpPr txBox="1"/>
          <p:nvPr/>
        </p:nvSpPr>
        <p:spPr>
          <a:xfrm>
            <a:off x="3443985" y="6342060"/>
            <a:ext cx="7376161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000"/>
            </a:lvl1pPr>
          </a:lstStyle>
          <a:p>
            <a:r>
              <a:rPr dirty="0"/>
              <a:t>Echt werk maken van burgerparticipatie</a:t>
            </a:r>
          </a:p>
        </p:txBody>
      </p:sp>
      <p:sp>
        <p:nvSpPr>
          <p:cNvPr id="127" name="Titel 1"/>
          <p:cNvSpPr txBox="1">
            <a:spLocks noGrp="1"/>
          </p:cNvSpPr>
          <p:nvPr>
            <p:ph type="title"/>
          </p:nvPr>
        </p:nvSpPr>
        <p:spPr>
          <a:xfrm>
            <a:off x="608011" y="914400"/>
            <a:ext cx="4475266" cy="2298576"/>
          </a:xfrm>
          <a:prstGeom prst="rect">
            <a:avLst/>
          </a:prstGeom>
        </p:spPr>
        <p:txBody>
          <a:bodyPr>
            <a:noAutofit/>
          </a:bodyPr>
          <a:lstStyle>
            <a:lvl1pPr defTabSz="878188">
              <a:defRPr sz="5684" b="1">
                <a:effectLst>
                  <a:outerShdw blurRad="37338" dist="36591" dir="2700000" rotWithShape="0">
                    <a:srgbClr val="C0C0C0"/>
                  </a:outerShdw>
                </a:effectLst>
              </a:defRPr>
            </a:lvl1pPr>
          </a:lstStyle>
          <a:p>
            <a:r>
              <a:rPr sz="6600" dirty="0"/>
              <a:t>Stichting Dorpsraad Brummen</a:t>
            </a:r>
          </a:p>
        </p:txBody>
      </p:sp>
      <p:sp>
        <p:nvSpPr>
          <p:cNvPr id="128" name="Ondertitel 2"/>
          <p:cNvSpPr txBox="1">
            <a:spLocks noGrp="1"/>
          </p:cNvSpPr>
          <p:nvPr>
            <p:ph type="body" sz="quarter" idx="1"/>
          </p:nvPr>
        </p:nvSpPr>
        <p:spPr>
          <a:xfrm>
            <a:off x="180230" y="4159045"/>
            <a:ext cx="4618784" cy="178455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nl-NL" sz="3600" dirty="0"/>
              <a:t>Openbare</a:t>
            </a:r>
            <a:r>
              <a:rPr sz="3600" dirty="0"/>
              <a:t> </a:t>
            </a:r>
            <a:r>
              <a:rPr sz="3600" dirty="0" err="1"/>
              <a:t>vergadering</a:t>
            </a:r>
            <a:endParaRPr lang="nl-NL" sz="3600" dirty="0"/>
          </a:p>
          <a:p>
            <a:pPr>
              <a:defRPr>
                <a:solidFill>
                  <a:srgbClr val="000000"/>
                </a:solidFill>
              </a:defRPr>
            </a:pPr>
            <a:r>
              <a:rPr sz="3600" dirty="0"/>
              <a:t>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sz="3600" dirty="0"/>
              <a:t>2</a:t>
            </a:r>
            <a:r>
              <a:rPr lang="nl-NL" sz="3600"/>
              <a:t>6 juni </a:t>
            </a:r>
            <a:r>
              <a:rPr lang="nl-NL" sz="3600" dirty="0"/>
              <a:t>2024</a:t>
            </a:r>
            <a:endParaRPr sz="3600" dirty="0"/>
          </a:p>
        </p:txBody>
      </p:sp>
      <p:grpSp>
        <p:nvGrpSpPr>
          <p:cNvPr id="131" name="Tijdelijke aanduiding voor afbeelding 13"/>
          <p:cNvGrpSpPr/>
          <p:nvPr/>
        </p:nvGrpSpPr>
        <p:grpSpPr>
          <a:xfrm>
            <a:off x="6094412" y="620686"/>
            <a:ext cx="5904657" cy="5029204"/>
            <a:chOff x="0" y="0"/>
            <a:chExt cx="5904656" cy="5029203"/>
          </a:xfrm>
        </p:grpSpPr>
        <p:sp>
          <p:nvSpPr>
            <p:cNvPr id="129" name="Rechthoek"/>
            <p:cNvSpPr/>
            <p:nvPr/>
          </p:nvSpPr>
          <p:spPr>
            <a:xfrm>
              <a:off x="-1" y="-1"/>
              <a:ext cx="5904658" cy="5029203"/>
            </a:xfrm>
            <a:prstGeom prst="rect">
              <a:avLst/>
            </a:prstGeom>
            <a:solidFill>
              <a:srgbClr val="F5EEC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130" name="image2.jpeg" descr="image2.jpeg"/>
            <p:cNvPicPr>
              <a:picLocks noChangeAspect="1"/>
            </p:cNvPicPr>
            <p:nvPr/>
          </p:nvPicPr>
          <p:blipFill>
            <a:blip r:embed="rId2"/>
            <a:srcRect t="3685" b="3685"/>
            <a:stretch>
              <a:fillRect/>
            </a:stretch>
          </p:blipFill>
          <p:spPr>
            <a:xfrm>
              <a:off x="0" y="-2"/>
              <a:ext cx="5904657" cy="50292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2" name="Tijdelijke aanduiding voor dianumm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0727586" y="6209030"/>
            <a:ext cx="167429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722D3-4494-6577-CC40-D5F8451A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34" y="152718"/>
            <a:ext cx="8229600" cy="1143000"/>
          </a:xfrm>
        </p:spPr>
        <p:txBody>
          <a:bodyPr>
            <a:normAutofit/>
          </a:bodyPr>
          <a:lstStyle/>
          <a:p>
            <a:r>
              <a:rPr lang="nl-NL" sz="4000" dirty="0"/>
              <a:t>Samen op pad door Brummen</a:t>
            </a:r>
            <a:endParaRPr lang="en-US" sz="4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9A9B741-9258-296A-5406-46BEC5DC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1061263"/>
            <a:ext cx="9144000" cy="4735474"/>
          </a:xfrm>
          <a:prstGeom prst="rect">
            <a:avLst/>
          </a:prstGeom>
        </p:spPr>
      </p:pic>
      <p:sp>
        <p:nvSpPr>
          <p:cNvPr id="6" name="Bijschrift: gebogen lijn 5">
            <a:extLst>
              <a:ext uri="{FF2B5EF4-FFF2-40B4-BE49-F238E27FC236}">
                <a16:creationId xmlns:a16="http://schemas.microsoft.com/office/drawing/2014/main" id="{3FF7845B-53E7-41E3-CB97-775274FABC5B}"/>
              </a:ext>
            </a:extLst>
          </p:cNvPr>
          <p:cNvSpPr/>
          <p:nvPr/>
        </p:nvSpPr>
        <p:spPr>
          <a:xfrm>
            <a:off x="9088882" y="3564516"/>
            <a:ext cx="1280160" cy="690493"/>
          </a:xfrm>
          <a:prstGeom prst="borderCallout2">
            <a:avLst>
              <a:gd name="adj1" fmla="val 55830"/>
              <a:gd name="adj2" fmla="val -1666"/>
              <a:gd name="adj3" fmla="val 66424"/>
              <a:gd name="adj4" fmla="val -28096"/>
              <a:gd name="adj5" fmla="val 203409"/>
              <a:gd name="adj6" fmla="val -5896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nl-NL" sz="1600" kern="1200" dirty="0">
                <a:solidFill>
                  <a:prstClr val="white"/>
                </a:solidFill>
                <a:latin typeface="Arial"/>
              </a:rPr>
              <a:t>Beleidsbord</a:t>
            </a:r>
          </a:p>
          <a:p>
            <a:pPr algn="ctr" hangingPunct="1"/>
            <a:r>
              <a:rPr lang="nl-NL" sz="1600" kern="1200" dirty="0">
                <a:solidFill>
                  <a:prstClr val="white"/>
                </a:solidFill>
                <a:latin typeface="Arial"/>
              </a:rPr>
              <a:t>Brummen 1</a:t>
            </a:r>
            <a:endParaRPr lang="en-US" sz="1600" kern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Bijschrift: gebogen lijn 6">
            <a:extLst>
              <a:ext uri="{FF2B5EF4-FFF2-40B4-BE49-F238E27FC236}">
                <a16:creationId xmlns:a16="http://schemas.microsoft.com/office/drawing/2014/main" id="{514BDDA0-F6F5-CEB4-25D8-D040B94AD5C3}"/>
              </a:ext>
            </a:extLst>
          </p:cNvPr>
          <p:cNvSpPr/>
          <p:nvPr/>
        </p:nvSpPr>
        <p:spPr>
          <a:xfrm>
            <a:off x="6613906" y="5626608"/>
            <a:ext cx="1328928" cy="652272"/>
          </a:xfrm>
          <a:prstGeom prst="borderCallout2">
            <a:avLst>
              <a:gd name="adj1" fmla="val 4193"/>
              <a:gd name="adj2" fmla="val 48487"/>
              <a:gd name="adj3" fmla="val -96217"/>
              <a:gd name="adj4" fmla="val 79716"/>
              <a:gd name="adj5" fmla="val -148234"/>
              <a:gd name="adj6" fmla="val 10297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nl-NL" sz="1600" kern="1200" dirty="0">
                <a:solidFill>
                  <a:prstClr val="black"/>
                </a:solidFill>
                <a:latin typeface="Arial"/>
              </a:rPr>
              <a:t>Beleidsbord</a:t>
            </a:r>
          </a:p>
          <a:p>
            <a:pPr algn="ctr" hangingPunct="1"/>
            <a:r>
              <a:rPr lang="nl-NL" sz="1600" kern="1200" dirty="0">
                <a:solidFill>
                  <a:prstClr val="black"/>
                </a:solidFill>
                <a:latin typeface="Arial"/>
              </a:rPr>
              <a:t>Brummen 2</a:t>
            </a:r>
            <a:endParaRPr lang="en-US" sz="1600"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Bijschrift: gebogen lijn 7">
            <a:extLst>
              <a:ext uri="{FF2B5EF4-FFF2-40B4-BE49-F238E27FC236}">
                <a16:creationId xmlns:a16="http://schemas.microsoft.com/office/drawing/2014/main" id="{A6F95340-FE73-7B5E-2FA9-C327B05373E3}"/>
              </a:ext>
            </a:extLst>
          </p:cNvPr>
          <p:cNvSpPr/>
          <p:nvPr/>
        </p:nvSpPr>
        <p:spPr>
          <a:xfrm>
            <a:off x="7278370" y="2893955"/>
            <a:ext cx="1328928" cy="652272"/>
          </a:xfrm>
          <a:prstGeom prst="borderCallout2">
            <a:avLst>
              <a:gd name="adj1" fmla="val 49053"/>
              <a:gd name="adj2" fmla="val 99863"/>
              <a:gd name="adj3" fmla="val 96306"/>
              <a:gd name="adj4" fmla="val 118248"/>
              <a:gd name="adj5" fmla="val 191953"/>
              <a:gd name="adj6" fmla="val 4976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nl-NL" sz="1600" kern="1200" dirty="0">
                <a:solidFill>
                  <a:prstClr val="black"/>
                </a:solidFill>
                <a:latin typeface="Arial"/>
              </a:rPr>
              <a:t>Rustpunt</a:t>
            </a:r>
          </a:p>
          <a:p>
            <a:pPr algn="ctr" hangingPunct="1"/>
            <a:r>
              <a:rPr lang="nl-NL" sz="1600" kern="1200" dirty="0">
                <a:solidFill>
                  <a:prstClr val="black"/>
                </a:solidFill>
                <a:latin typeface="Arial"/>
              </a:rPr>
              <a:t>Brummen </a:t>
            </a:r>
            <a:endParaRPr lang="en-US" sz="1600"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Bijschrift: gebogen lijn 8">
            <a:extLst>
              <a:ext uri="{FF2B5EF4-FFF2-40B4-BE49-F238E27FC236}">
                <a16:creationId xmlns:a16="http://schemas.microsoft.com/office/drawing/2014/main" id="{7AA5E297-0CD8-50E4-2F15-9079A814CFD0}"/>
              </a:ext>
            </a:extLst>
          </p:cNvPr>
          <p:cNvSpPr/>
          <p:nvPr/>
        </p:nvSpPr>
        <p:spPr>
          <a:xfrm>
            <a:off x="4398010" y="4526245"/>
            <a:ext cx="1328928" cy="690493"/>
          </a:xfrm>
          <a:prstGeom prst="borderCallout2">
            <a:avLst>
              <a:gd name="adj1" fmla="val 45236"/>
              <a:gd name="adj2" fmla="val 100169"/>
              <a:gd name="adj3" fmla="val 2859"/>
              <a:gd name="adj4" fmla="val 130620"/>
              <a:gd name="adj5" fmla="val -64977"/>
              <a:gd name="adj6" fmla="val 1759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nl-NL" sz="1400" kern="1200" dirty="0">
                <a:solidFill>
                  <a:prstClr val="white"/>
                </a:solidFill>
                <a:latin typeface="Arial"/>
              </a:rPr>
              <a:t>Beleidsbord</a:t>
            </a:r>
          </a:p>
          <a:p>
            <a:pPr algn="ctr" hangingPunct="1"/>
            <a:r>
              <a:rPr lang="nl-NL" sz="1400" kern="1200" dirty="0">
                <a:solidFill>
                  <a:prstClr val="white"/>
                </a:solidFill>
                <a:latin typeface="Arial"/>
              </a:rPr>
              <a:t>Buitengebied1</a:t>
            </a:r>
            <a:endParaRPr lang="en-US" sz="1400" kern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Bijschrift: gebogen lijn 9">
            <a:extLst>
              <a:ext uri="{FF2B5EF4-FFF2-40B4-BE49-F238E27FC236}">
                <a16:creationId xmlns:a16="http://schemas.microsoft.com/office/drawing/2014/main" id="{5FFE7D20-A136-9984-1805-7698A4ECB068}"/>
              </a:ext>
            </a:extLst>
          </p:cNvPr>
          <p:cNvSpPr/>
          <p:nvPr/>
        </p:nvSpPr>
        <p:spPr>
          <a:xfrm>
            <a:off x="5547106" y="2567819"/>
            <a:ext cx="1328928" cy="652272"/>
          </a:xfrm>
          <a:prstGeom prst="borderCallout2">
            <a:avLst>
              <a:gd name="adj1" fmla="val 99520"/>
              <a:gd name="adj2" fmla="val 50322"/>
              <a:gd name="adj3" fmla="val 172942"/>
              <a:gd name="adj4" fmla="val 44854"/>
              <a:gd name="adj5" fmla="val 253635"/>
              <a:gd name="adj6" fmla="val 2498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nl-NL" sz="1400" kern="1200" dirty="0">
                <a:solidFill>
                  <a:prstClr val="black"/>
                </a:solidFill>
                <a:latin typeface="Arial"/>
              </a:rPr>
              <a:t>Beleidsbord</a:t>
            </a:r>
          </a:p>
          <a:p>
            <a:pPr algn="ctr" hangingPunct="1"/>
            <a:r>
              <a:rPr lang="nl-NL" sz="1400" kern="1200" dirty="0">
                <a:solidFill>
                  <a:prstClr val="black"/>
                </a:solidFill>
                <a:latin typeface="Arial"/>
              </a:rPr>
              <a:t>Buitengebied2</a:t>
            </a:r>
            <a:endParaRPr lang="en-US" sz="1400"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Bijschrift: gebogen lijn 10">
            <a:extLst>
              <a:ext uri="{FF2B5EF4-FFF2-40B4-BE49-F238E27FC236}">
                <a16:creationId xmlns:a16="http://schemas.microsoft.com/office/drawing/2014/main" id="{703DEA5D-1208-0829-92F4-067B155A1CC4}"/>
              </a:ext>
            </a:extLst>
          </p:cNvPr>
          <p:cNvSpPr/>
          <p:nvPr/>
        </p:nvSpPr>
        <p:spPr>
          <a:xfrm>
            <a:off x="3572003" y="3546227"/>
            <a:ext cx="1328928" cy="652272"/>
          </a:xfrm>
          <a:prstGeom prst="borderCallout2">
            <a:avLst>
              <a:gd name="adj1" fmla="val 49053"/>
              <a:gd name="adj2" fmla="val 99863"/>
              <a:gd name="adj3" fmla="val 85091"/>
              <a:gd name="adj4" fmla="val 123753"/>
              <a:gd name="adj5" fmla="val 74197"/>
              <a:gd name="adj6" fmla="val 13875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nl-NL" sz="1500" kern="1200" dirty="0">
                <a:solidFill>
                  <a:prstClr val="black"/>
                </a:solidFill>
                <a:latin typeface="Arial"/>
              </a:rPr>
              <a:t>Rustpunt</a:t>
            </a:r>
          </a:p>
          <a:p>
            <a:pPr algn="ctr" hangingPunct="1"/>
            <a:r>
              <a:rPr lang="nl-NL" sz="1500" kern="1200" dirty="0">
                <a:solidFill>
                  <a:prstClr val="black"/>
                </a:solidFill>
                <a:latin typeface="Arial"/>
              </a:rPr>
              <a:t>Buitengebied</a:t>
            </a:r>
            <a:endParaRPr lang="en-US" sz="1500"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Bijschrift: gebogen lijn 11">
            <a:extLst>
              <a:ext uri="{FF2B5EF4-FFF2-40B4-BE49-F238E27FC236}">
                <a16:creationId xmlns:a16="http://schemas.microsoft.com/office/drawing/2014/main" id="{29C78496-C39A-501D-2CF0-CD13224A8E32}"/>
              </a:ext>
            </a:extLst>
          </p:cNvPr>
          <p:cNvSpPr/>
          <p:nvPr/>
        </p:nvSpPr>
        <p:spPr>
          <a:xfrm>
            <a:off x="4398010" y="1093449"/>
            <a:ext cx="1463040" cy="690493"/>
          </a:xfrm>
          <a:prstGeom prst="borderCallout2">
            <a:avLst>
              <a:gd name="adj1" fmla="val 52298"/>
              <a:gd name="adj2" fmla="val -749"/>
              <a:gd name="adj3" fmla="val 94675"/>
              <a:gd name="adj4" fmla="val -18088"/>
              <a:gd name="adj5" fmla="val 95701"/>
              <a:gd name="adj6" fmla="val -373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nl-NL" sz="1400" kern="1200" dirty="0">
                <a:solidFill>
                  <a:prstClr val="white"/>
                </a:solidFill>
                <a:latin typeface="Arial"/>
              </a:rPr>
              <a:t>Beleidsbord</a:t>
            </a:r>
          </a:p>
          <a:p>
            <a:pPr algn="ctr" hangingPunct="1"/>
            <a:r>
              <a:rPr lang="nl-NL" sz="1400" kern="1200" dirty="0">
                <a:solidFill>
                  <a:prstClr val="white"/>
                </a:solidFill>
                <a:latin typeface="Arial"/>
              </a:rPr>
              <a:t>Kleine kernen 1</a:t>
            </a:r>
            <a:endParaRPr lang="en-US" sz="1400" kern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Bijschrift: gebogen lijn 12">
            <a:extLst>
              <a:ext uri="{FF2B5EF4-FFF2-40B4-BE49-F238E27FC236}">
                <a16:creationId xmlns:a16="http://schemas.microsoft.com/office/drawing/2014/main" id="{14C55C53-97B4-7F55-574E-B31005E0E362}"/>
              </a:ext>
            </a:extLst>
          </p:cNvPr>
          <p:cNvSpPr/>
          <p:nvPr/>
        </p:nvSpPr>
        <p:spPr>
          <a:xfrm>
            <a:off x="2276602" y="2113959"/>
            <a:ext cx="1432560" cy="652272"/>
          </a:xfrm>
          <a:prstGeom prst="borderCallout2">
            <a:avLst>
              <a:gd name="adj1" fmla="val 454"/>
              <a:gd name="adj2" fmla="val 51173"/>
              <a:gd name="adj3" fmla="val -70049"/>
              <a:gd name="adj4" fmla="val 71900"/>
              <a:gd name="adj5" fmla="val -82813"/>
              <a:gd name="adj6" fmla="val 10010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nl-NL" sz="1400" kern="1200" dirty="0">
                <a:solidFill>
                  <a:prstClr val="black"/>
                </a:solidFill>
                <a:latin typeface="Arial"/>
              </a:rPr>
              <a:t>Beleidsbord</a:t>
            </a:r>
          </a:p>
          <a:p>
            <a:pPr algn="ctr" hangingPunct="1"/>
            <a:r>
              <a:rPr lang="nl-NL" sz="1400" kern="1200" dirty="0">
                <a:solidFill>
                  <a:prstClr val="black"/>
                </a:solidFill>
                <a:latin typeface="Arial"/>
              </a:rPr>
              <a:t>Kleine kernen 2</a:t>
            </a:r>
            <a:endParaRPr lang="en-US" sz="1400" kern="1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Bijschrift: gebogen lijn 13">
            <a:extLst>
              <a:ext uri="{FF2B5EF4-FFF2-40B4-BE49-F238E27FC236}">
                <a16:creationId xmlns:a16="http://schemas.microsoft.com/office/drawing/2014/main" id="{102BE7E2-D106-D8C5-FF8B-4057922D0907}"/>
              </a:ext>
            </a:extLst>
          </p:cNvPr>
          <p:cNvSpPr/>
          <p:nvPr/>
        </p:nvSpPr>
        <p:spPr>
          <a:xfrm>
            <a:off x="1517650" y="786422"/>
            <a:ext cx="1328928" cy="652272"/>
          </a:xfrm>
          <a:prstGeom prst="borderCallout2">
            <a:avLst>
              <a:gd name="adj1" fmla="val 105128"/>
              <a:gd name="adj2" fmla="val 48487"/>
              <a:gd name="adj3" fmla="val 150512"/>
              <a:gd name="adj4" fmla="val 87973"/>
              <a:gd name="adj5" fmla="val 98496"/>
              <a:gd name="adj6" fmla="val 14884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nl-NL" sz="1500" kern="1200" dirty="0">
                <a:solidFill>
                  <a:prstClr val="black"/>
                </a:solidFill>
                <a:latin typeface="Arial"/>
              </a:rPr>
              <a:t>Rustpunt</a:t>
            </a:r>
          </a:p>
          <a:p>
            <a:pPr algn="ctr" hangingPunct="1"/>
            <a:r>
              <a:rPr lang="nl-NL" sz="1500" kern="1200" dirty="0">
                <a:solidFill>
                  <a:prstClr val="black"/>
                </a:solidFill>
                <a:latin typeface="Arial"/>
              </a:rPr>
              <a:t>Buitengebied</a:t>
            </a:r>
            <a:endParaRPr lang="en-US" sz="1500" kern="1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053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31BB3-63DA-1BF1-676B-17ECF08F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322" y="274638"/>
            <a:ext cx="6116129" cy="1143000"/>
          </a:xfrm>
        </p:spPr>
        <p:txBody>
          <a:bodyPr>
            <a:normAutofit/>
          </a:bodyPr>
          <a:lstStyle/>
          <a:p>
            <a:r>
              <a:rPr lang="nl-NL"/>
              <a:t>Afsluiting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745D8D-B9AE-AF51-28FB-D97B2EEE6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178" y="1621048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Arial"/>
                <a:cs typeface="Arial"/>
              </a:rPr>
              <a:t>Doorkijk naar vervolg</a:t>
            </a:r>
          </a:p>
          <a:p>
            <a:r>
              <a:rPr lang="nl-NL" i="1">
                <a:latin typeface="Arial"/>
                <a:cs typeface="Arial"/>
              </a:rPr>
              <a:t>www.brummen.nl/omgevingsvisie</a:t>
            </a:r>
          </a:p>
          <a:p>
            <a:pPr marL="0" indent="0">
              <a:buNone/>
            </a:pPr>
            <a:endParaRPr lang="nl-NL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9D01F7A-DC4D-8E55-5E21-C04E9CEFF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3983724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lang="nl-NL" altLang="nl-NL" kern="1200">
              <a:solidFill>
                <a:prstClr val="black"/>
              </a:solidFill>
              <a:ea typeface="+mn-ea"/>
              <a:cs typeface="+mn-cs"/>
            </a:endParaRPr>
          </a:p>
          <a:p>
            <a:endParaRPr lang="nl-NL" altLang="nl-NL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7600CEAD-5AD3-68CC-CFDE-40EF6C1A3892}"/>
              </a:ext>
            </a:extLst>
          </p:cNvPr>
          <p:cNvGraphicFramePr>
            <a:graphicFrameLocks noGrp="1"/>
          </p:cNvGraphicFramePr>
          <p:nvPr/>
        </p:nvGraphicFramePr>
        <p:xfrm>
          <a:off x="2469755" y="3145276"/>
          <a:ext cx="6915150" cy="27648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76875">
                  <a:extLst>
                    <a:ext uri="{9D8B030D-6E8A-4147-A177-3AD203B41FA5}">
                      <a16:colId xmlns:a16="http://schemas.microsoft.com/office/drawing/2014/main" val="3613993079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01575597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nl-NL" sz="17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Arial"/>
                        </a:rPr>
                        <a:t>Wat?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6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7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4F81BD"/>
                          </a:highlight>
                          <a:latin typeface="Arial"/>
                        </a:rPr>
                        <a:t>Wanneer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6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1643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D0D8E8"/>
                          </a:highlight>
                          <a:latin typeface="Arial"/>
                        </a:rPr>
                        <a:t>Foto-winactie 'hartjes' onder jongeren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6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D0D8E8"/>
                          </a:highlight>
                          <a:latin typeface="Arial"/>
                        </a:rPr>
                        <a:t>maand juni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63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4711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E9EDF4"/>
                          </a:highlight>
                          <a:latin typeface="Arial"/>
                        </a:rPr>
                        <a:t>Inwonersavond Eerbeek en omgeving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E9EDF4"/>
                          </a:highlight>
                          <a:latin typeface="Arial"/>
                        </a:rPr>
                        <a:t>24 jun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33994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D0D8E8"/>
                          </a:highlight>
                          <a:latin typeface="Arial"/>
                        </a:rPr>
                        <a:t>Inwonersavond Brummen en omgeving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D0D8E8"/>
                          </a:highlight>
                          <a:latin typeface="Arial"/>
                        </a:rPr>
                        <a:t>26 jun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141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E9EDF4"/>
                          </a:highlight>
                          <a:latin typeface="Arial"/>
                        </a:rPr>
                        <a:t>Raadsbijeenkomst Gebiedsgerichte omgevingsvisie 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E9EDF4"/>
                          </a:highlight>
                          <a:latin typeface="Arial"/>
                        </a:rPr>
                        <a:t>10 okt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69304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D0D8E8"/>
                          </a:highlight>
                          <a:latin typeface="Arial"/>
                        </a:rPr>
                        <a:t>Raadsbijeenkomst Bespreken concept ontwerp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D0D8E8"/>
                          </a:highlight>
                          <a:latin typeface="Arial"/>
                        </a:rPr>
                        <a:t>4 dec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6535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E9EDF4"/>
                          </a:highlight>
                          <a:latin typeface="Arial"/>
                        </a:rPr>
                        <a:t>Ontwerp omgevingsvisie terinzagelegging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E9EDF4"/>
                          </a:highlight>
                          <a:latin typeface="Arial"/>
                        </a:rPr>
                        <a:t>Q1 2025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3208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D0D8E8"/>
                          </a:highlight>
                          <a:latin typeface="Arial"/>
                        </a:rPr>
                        <a:t>Raadsbijeenkomst Vaststelling omgevingsvisie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nl-NL" sz="1700" dirty="0">
                          <a:solidFill>
                            <a:srgbClr val="002060"/>
                          </a:solidFill>
                          <a:effectLst/>
                          <a:highlight>
                            <a:srgbClr val="D0D8E8"/>
                          </a:highlight>
                          <a:latin typeface="Arial"/>
                        </a:rPr>
                        <a:t>Q2 2025</a:t>
                      </a:r>
                      <a:endParaRPr lang="nl-NL" dirty="0">
                        <a:effectLst/>
                        <a:latin typeface="Arial"/>
                      </a:endParaRPr>
                    </a:p>
                  </a:txBody>
                  <a:tcPr marL="86525" marR="86525" marT="43263" marB="43263">
                    <a:lnL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50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86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31BB3-63DA-1BF1-676B-17ECF08F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322" y="274638"/>
            <a:ext cx="6116129" cy="1143000"/>
          </a:xfrm>
        </p:spPr>
        <p:txBody>
          <a:bodyPr>
            <a:normAutofit/>
          </a:bodyPr>
          <a:lstStyle/>
          <a:p>
            <a:r>
              <a:rPr lang="nl-NL" dirty="0"/>
              <a:t>QR code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745D8D-B9AE-AF51-28FB-D97B2EEE6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219" y="1621049"/>
            <a:ext cx="2191157" cy="7804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Arial"/>
                <a:cs typeface="Arial"/>
              </a:rPr>
              <a:t>Klik hier</a:t>
            </a:r>
          </a:p>
          <a:p>
            <a:endParaRPr lang="nl-NL" i="1" dirty="0">
              <a:latin typeface="Arial"/>
              <a:cs typeface="Arial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32844C3C-14C8-3484-9AC7-C36017A30A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78" y="1258529"/>
            <a:ext cx="5599471" cy="53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3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AD15CE8-4EB9-2BA9-2AA6-F1E6ABD07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3675"/>
          <a:stretch/>
        </p:blipFill>
        <p:spPr>
          <a:xfrm>
            <a:off x="1441451" y="-192858"/>
            <a:ext cx="9220200" cy="6914333"/>
          </a:xfrm>
          <a:prstGeom prst="rect">
            <a:avLst/>
          </a:prstGeom>
          <a:noFill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32AA420-921A-6D05-E336-31425039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351" y="4479925"/>
            <a:ext cx="5486400" cy="566738"/>
          </a:xfrm>
        </p:spPr>
        <p:txBody>
          <a:bodyPr anchor="b">
            <a:normAutofit fontScale="90000"/>
          </a:bodyPr>
          <a:lstStyle/>
          <a:p>
            <a:r>
              <a:rPr lang="nl-NL"/>
              <a:t>Bedankt!</a:t>
            </a:r>
          </a:p>
        </p:txBody>
      </p:sp>
    </p:spTree>
    <p:extLst>
      <p:ext uri="{BB962C8B-B14F-4D97-AF65-F5344CB8AC3E}">
        <p14:creationId xmlns:p14="http://schemas.microsoft.com/office/powerpoint/2010/main" val="82869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jdelijke aanduiding voor voettekst 2"/>
          <p:cNvSpPr txBox="1"/>
          <p:nvPr/>
        </p:nvSpPr>
        <p:spPr>
          <a:xfrm>
            <a:off x="3092133" y="6480295"/>
            <a:ext cx="7376160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2000"/>
            </a:lvl1pPr>
          </a:lstStyle>
          <a:p>
            <a:r>
              <a:t>Echt werk maken van burgerparticipatie</a:t>
            </a:r>
          </a:p>
        </p:txBody>
      </p:sp>
      <p:sp>
        <p:nvSpPr>
          <p:cNvPr id="239" name="Titel 1"/>
          <p:cNvSpPr txBox="1">
            <a:spLocks noGrp="1"/>
          </p:cNvSpPr>
          <p:nvPr>
            <p:ph type="title"/>
          </p:nvPr>
        </p:nvSpPr>
        <p:spPr>
          <a:xfrm>
            <a:off x="1293812" y="188638"/>
            <a:ext cx="9601201" cy="7052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Volgende vergadering</a:t>
            </a:r>
          </a:p>
        </p:txBody>
      </p:sp>
      <p:sp>
        <p:nvSpPr>
          <p:cNvPr id="240" name="Tijdelijke aanduiding voor inhoud 3"/>
          <p:cNvSpPr txBox="1">
            <a:spLocks noGrp="1"/>
          </p:cNvSpPr>
          <p:nvPr>
            <p:ph type="body" idx="1"/>
          </p:nvPr>
        </p:nvSpPr>
        <p:spPr>
          <a:xfrm>
            <a:off x="1293813" y="1268758"/>
            <a:ext cx="10023116" cy="5851995"/>
          </a:xfrm>
          <a:prstGeom prst="rect">
            <a:avLst/>
          </a:prstGeom>
        </p:spPr>
        <p:txBody>
          <a:bodyPr anchor="t"/>
          <a:lstStyle/>
          <a:p>
            <a:pPr marL="144000" indent="-228600">
              <a:spcBef>
                <a:spcPts val="600"/>
              </a:spcBef>
              <a:buSzPct val="90000"/>
              <a:buFont typeface="Arial"/>
              <a:buChar char="•"/>
              <a:defRPr sz="1600"/>
            </a:pPr>
            <a:endParaRPr dirty="0"/>
          </a:p>
          <a:p>
            <a:pPr marL="144000" indent="-228600">
              <a:spcBef>
                <a:spcPts val="600"/>
              </a:spcBef>
              <a:buSzPct val="90000"/>
              <a:buFont typeface="Arial"/>
              <a:buChar char="•"/>
              <a:defRPr sz="1600"/>
            </a:pPr>
            <a:endParaRPr dirty="0"/>
          </a:p>
          <a:p>
            <a:pPr marL="144000" indent="-228600">
              <a:spcBef>
                <a:spcPts val="600"/>
              </a:spcBef>
              <a:buSzPct val="90000"/>
              <a:buFont typeface="Arial"/>
              <a:buChar char="•"/>
              <a:defRPr sz="1600"/>
            </a:pPr>
            <a:endParaRPr lang="nl-NL" dirty="0"/>
          </a:p>
          <a:p>
            <a:pPr marL="144000" indent="-228600">
              <a:spcBef>
                <a:spcPts val="600"/>
              </a:spcBef>
              <a:buSzPct val="90000"/>
              <a:buFont typeface="Arial"/>
              <a:buChar char="•"/>
              <a:defRPr sz="1600"/>
            </a:pPr>
            <a:r>
              <a:rPr lang="nl-NL" dirty="0"/>
              <a:t>De volgende vergadering is op woensdag 23 oktober a.s.</a:t>
            </a:r>
          </a:p>
          <a:p>
            <a:pPr>
              <a:spcBef>
                <a:spcPts val="600"/>
              </a:spcBef>
              <a:buSzPct val="90000"/>
              <a:defRPr sz="1600"/>
            </a:pPr>
            <a:endParaRPr dirty="0"/>
          </a:p>
          <a:p>
            <a:pPr marL="144000" indent="-228600">
              <a:spcBef>
                <a:spcPts val="600"/>
              </a:spcBef>
              <a:buSzPct val="90000"/>
              <a:buFont typeface="Arial"/>
              <a:buChar char="•"/>
              <a:defRPr sz="1600"/>
            </a:pPr>
            <a:r>
              <a:rPr dirty="0" err="1"/>
              <a:t>Plein</a:t>
            </a:r>
            <a:r>
              <a:rPr dirty="0"/>
              <a:t> 5, SWB</a:t>
            </a:r>
          </a:p>
          <a:p>
            <a:pPr marL="144000" indent="-228600">
              <a:spcBef>
                <a:spcPts val="600"/>
              </a:spcBef>
              <a:buSzPct val="90000"/>
              <a:buFont typeface="Arial"/>
              <a:buChar char="•"/>
              <a:defRPr sz="1600"/>
            </a:pPr>
            <a:endParaRPr dirty="0"/>
          </a:p>
          <a:p>
            <a:pPr marL="144000" indent="-228600">
              <a:spcBef>
                <a:spcPts val="600"/>
              </a:spcBef>
              <a:buSzPct val="90000"/>
              <a:buFont typeface="Arial"/>
              <a:buChar char="•"/>
              <a:defRPr sz="1600"/>
            </a:pPr>
            <a:endParaRPr dirty="0"/>
          </a:p>
          <a:p>
            <a:pPr marL="144000" indent="-228600">
              <a:spcBef>
                <a:spcPts val="600"/>
              </a:spcBef>
              <a:buSzPct val="90000"/>
              <a:buFont typeface="Arial"/>
              <a:buChar char="•"/>
              <a:defRPr sz="1600"/>
            </a:pPr>
            <a:r>
              <a:rPr dirty="0"/>
              <a:t>Website: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www.dorpsraadbrummen.nl </a:t>
            </a:r>
          </a:p>
          <a:p>
            <a:pPr marL="144000" indent="-228600">
              <a:spcBef>
                <a:spcPts val="600"/>
              </a:spcBef>
              <a:buSzPct val="90000"/>
              <a:buFont typeface="Arial"/>
              <a:buChar char="•"/>
              <a:defRPr sz="1600"/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 marL="144000" indent="-228600">
              <a:spcBef>
                <a:spcPts val="600"/>
              </a:spcBef>
              <a:buSzPct val="90000"/>
              <a:buFont typeface="Arial"/>
              <a:buChar char="•"/>
              <a:defRPr sz="1600"/>
            </a:pPr>
            <a:r>
              <a:rPr dirty="0"/>
              <a:t>Mail: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secretariaat@dorpsraadbrummen.nl</a:t>
            </a:r>
          </a:p>
          <a:p>
            <a:pPr marL="144000" indent="-228600">
              <a:spcBef>
                <a:spcPts val="600"/>
              </a:spcBef>
              <a:buSzPct val="90000"/>
              <a:buFont typeface="Arial"/>
              <a:buChar char="•"/>
              <a:defRPr sz="1600" u="sng">
                <a:solidFill>
                  <a:srgbClr val="B1754C"/>
                </a:solidFill>
                <a:uFill>
                  <a:solidFill>
                    <a:srgbClr val="B1754C"/>
                  </a:solidFill>
                </a:uFill>
              </a:defRPr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marL="144000" indent="-228600">
              <a:spcBef>
                <a:spcPts val="600"/>
              </a:spcBef>
              <a:buSzPct val="90000"/>
              <a:buFont typeface="Arial"/>
              <a:buChar char="•"/>
              <a:defRPr sz="1600" u="sng">
                <a:solidFill>
                  <a:srgbClr val="B1754C"/>
                </a:solidFill>
                <a:uFill>
                  <a:solidFill>
                    <a:srgbClr val="B1754C"/>
                  </a:solidFill>
                </a:uFill>
              </a:defRPr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marL="144000" indent="-228600">
              <a:spcBef>
                <a:spcPts val="600"/>
              </a:spcBef>
              <a:buSzPct val="90000"/>
              <a:buFont typeface="Arial"/>
              <a:buChar char="•"/>
              <a:defRPr sz="1600" u="sng">
                <a:solidFill>
                  <a:srgbClr val="B1754C"/>
                </a:solidFill>
                <a:uFill>
                  <a:solidFill>
                    <a:srgbClr val="B1754C"/>
                  </a:solidFill>
                </a:uFill>
              </a:defRPr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algn="ctr">
              <a:spcBef>
                <a:spcPts val="600"/>
              </a:spcBef>
              <a:defRPr sz="5400"/>
            </a:pPr>
            <a:r>
              <a:rPr dirty="0"/>
              <a:t>Tot </a:t>
            </a:r>
            <a:r>
              <a:rPr dirty="0" err="1"/>
              <a:t>ziens</a:t>
            </a:r>
            <a:r>
              <a:rPr lang="nl-NL" dirty="0"/>
              <a:t> en fijne zomervakantie</a:t>
            </a:r>
            <a:endParaRPr dirty="0"/>
          </a:p>
        </p:txBody>
      </p:sp>
      <p:sp>
        <p:nvSpPr>
          <p:cNvPr id="241" name="Tijdelijke aanduiding voor dianumm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0664297" y="6209030"/>
            <a:ext cx="230718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el 1"/>
          <p:cNvSpPr txBox="1">
            <a:spLocks noGrp="1"/>
          </p:cNvSpPr>
          <p:nvPr>
            <p:ph type="title"/>
          </p:nvPr>
        </p:nvSpPr>
        <p:spPr>
          <a:xfrm>
            <a:off x="1293812" y="188638"/>
            <a:ext cx="9601201" cy="705200"/>
          </a:xfrm>
          <a:prstGeom prst="rect">
            <a:avLst/>
          </a:prstGeom>
        </p:spPr>
        <p:txBody>
          <a:bodyPr>
            <a:noAutofit/>
          </a:bodyPr>
          <a:lstStyle>
            <a:lvl1pPr algn="ctr"/>
          </a:lstStyle>
          <a:p>
            <a:r>
              <a:rPr sz="6600" b="1" dirty="0"/>
              <a:t>Agenda</a:t>
            </a:r>
          </a:p>
        </p:txBody>
      </p:sp>
      <p:sp>
        <p:nvSpPr>
          <p:cNvPr id="135" name="Tijdelijke aanduiding voor dianummer 4"/>
          <p:cNvSpPr txBox="1">
            <a:spLocks noGrp="1"/>
          </p:cNvSpPr>
          <p:nvPr>
            <p:ph type="sldNum" sz="quarter" idx="4294967295"/>
          </p:nvPr>
        </p:nvSpPr>
        <p:spPr>
          <a:xfrm>
            <a:off x="10727586" y="6209030"/>
            <a:ext cx="167429" cy="231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  <p:pic>
        <p:nvPicPr>
          <p:cNvPr id="136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50" y="5531749"/>
            <a:ext cx="1819275" cy="132397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ctangle 1"/>
          <p:cNvSpPr txBox="1">
            <a:spLocks noGrp="1"/>
          </p:cNvSpPr>
          <p:nvPr>
            <p:ph type="body" sz="half" idx="1"/>
          </p:nvPr>
        </p:nvSpPr>
        <p:spPr>
          <a:xfrm>
            <a:off x="1602658" y="920619"/>
            <a:ext cx="8766892" cy="574874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lvl="0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1. Opening en welkom door Henk</a:t>
            </a:r>
          </a:p>
          <a:p>
            <a:pPr lvl="0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2. Stand van zaken werkgroepen:</a:t>
            </a:r>
          </a:p>
          <a:p>
            <a:pPr lvl="0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	a. Groen, door Hay</a:t>
            </a:r>
          </a:p>
          <a:p>
            <a:pPr lvl="0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	b. </a:t>
            </a:r>
            <a:r>
              <a:rPr 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BzzV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, door Hay</a:t>
            </a:r>
          </a:p>
          <a:p>
            <a:pPr lvl="0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	c. Energietransitie, door Hay</a:t>
            </a:r>
          </a:p>
          <a:p>
            <a:pPr lvl="0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	d. Verkeer, door Henk</a:t>
            </a:r>
          </a:p>
          <a:p>
            <a:pPr lvl="0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	e. Media, door Christel</a:t>
            </a:r>
          </a:p>
          <a:p>
            <a:pPr lvl="0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	f. Viaduct, door Christel</a:t>
            </a:r>
          </a:p>
          <a:p>
            <a:pPr lvl="0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3. Inleiding en uitleg Omgevingsvisie</a:t>
            </a:r>
          </a:p>
          <a:p>
            <a:pPr lvl="0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4. Interactieve sessies</a:t>
            </a:r>
          </a:p>
          <a:p>
            <a:pPr lvl="0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5. Afronding</a:t>
            </a:r>
          </a:p>
          <a:p>
            <a:pPr lvl="0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6. Sluiting volgende vergadering</a:t>
            </a:r>
            <a:endParaRPr lang="nl-N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6313" indent="-226313" defTabSz="905255">
              <a:lnSpc>
                <a:spcPct val="100000"/>
              </a:lnSpc>
              <a:buSzPct val="100000"/>
              <a:buAutoNum type="arabicPeriod"/>
              <a:defRPr sz="1584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Content Placeholder 2">
            <a:extLst>
              <a:ext uri="{FF2B5EF4-FFF2-40B4-BE49-F238E27FC236}">
                <a16:creationId xmlns:a16="http://schemas.microsoft.com/office/drawing/2014/main" id="{63AA6AA6-8EBB-DC3C-7382-CEBD5D2E9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6618" y="1713264"/>
            <a:ext cx="4453416" cy="47603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 algn="ctr">
              <a:buNone/>
            </a:pPr>
            <a:r>
              <a:rPr lang="nl-NL" sz="3600" dirty="0">
                <a:latin typeface="Arial"/>
                <a:cs typeface="Arial"/>
              </a:rPr>
              <a:t>Omgevingsvisie </a:t>
            </a:r>
            <a:br>
              <a:rPr lang="nl-NL" sz="3600" dirty="0"/>
            </a:br>
            <a:r>
              <a:rPr lang="nl-NL" sz="3600" dirty="0">
                <a:latin typeface="Arial"/>
                <a:cs typeface="Arial"/>
              </a:rPr>
              <a:t>gemeente Brummen </a:t>
            </a:r>
          </a:p>
          <a:p>
            <a:pPr marL="0" indent="0" algn="ctr">
              <a:buNone/>
            </a:pPr>
            <a:r>
              <a:rPr lang="nl-NL" sz="2400" dirty="0">
                <a:latin typeface="Arial"/>
                <a:cs typeface="Arial"/>
              </a:rPr>
              <a:t>Inwonersavond</a:t>
            </a:r>
          </a:p>
          <a:p>
            <a:pPr marL="0" indent="0" algn="ctr">
              <a:buNone/>
            </a:pPr>
            <a:r>
              <a:rPr lang="nl-NL" sz="2400" b="1" dirty="0">
                <a:latin typeface="Arial"/>
                <a:cs typeface="Arial"/>
              </a:rPr>
              <a:t>juni 2024</a:t>
            </a:r>
            <a:endParaRPr lang="nl-NL" sz="2400" b="1" dirty="0"/>
          </a:p>
          <a:p>
            <a:pPr marL="0" indent="0" algn="ctr">
              <a:buNone/>
            </a:pPr>
            <a:endParaRPr lang="nl-NL" sz="2400">
              <a:latin typeface="Arial"/>
              <a:cs typeface="Arial"/>
            </a:endParaRPr>
          </a:p>
          <a:p>
            <a:pPr marL="0" indent="0" algn="ctr">
              <a:buNone/>
            </a:pPr>
            <a:endParaRPr lang="nl-NL" sz="2400">
              <a:latin typeface="Arial"/>
              <a:cs typeface="Arial"/>
            </a:endParaRPr>
          </a:p>
          <a:p>
            <a:pPr marL="0" indent="0" algn="ctr">
              <a:buNone/>
            </a:pP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032" name="Picture 8" descr="D66 Brummen — Uitnodiging: doe mee met het O-LAB">
            <a:extLst>
              <a:ext uri="{FF2B5EF4-FFF2-40B4-BE49-F238E27FC236}">
                <a16:creationId xmlns:a16="http://schemas.microsoft.com/office/drawing/2014/main" id="{BBBACE7F-E119-216A-3D01-D6EFC83B6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12" y="1720590"/>
            <a:ext cx="4036335" cy="34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0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0B15D-337A-91E3-A5B9-EB00E33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Vandaag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34E24D-9F9F-CB0F-7125-A144FA83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7251" y="1600201"/>
            <a:ext cx="6562725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Arial"/>
                <a:cs typeface="Arial"/>
              </a:rPr>
              <a:t>Toelichting Omgevingsvisie</a:t>
            </a:r>
          </a:p>
          <a:p>
            <a:r>
              <a:rPr lang="nl-NL" dirty="0">
                <a:latin typeface="Arial"/>
                <a:cs typeface="Arial"/>
              </a:rPr>
              <a:t>Pratend aan de wandel</a:t>
            </a:r>
          </a:p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  <a:p>
            <a:pPr marL="0" indent="0">
              <a:buNone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6C7348-7FCC-9BF3-AC82-127B0AA21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66" r="17211"/>
          <a:stretch/>
        </p:blipFill>
        <p:spPr>
          <a:xfrm>
            <a:off x="8842375" y="0"/>
            <a:ext cx="1819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8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734EF7D-F954-F709-B2C9-E2E56628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909" y="274638"/>
            <a:ext cx="6940061" cy="1143000"/>
          </a:xfrm>
        </p:spPr>
        <p:txBody>
          <a:bodyPr anchor="ctr">
            <a:normAutofit fontScale="90000"/>
          </a:bodyPr>
          <a:lstStyle/>
          <a:p>
            <a:r>
              <a:rPr lang="nl-NL" sz="4400" b="0" dirty="0">
                <a:latin typeface="+mj-lt"/>
                <a:cs typeface="+mj-cs"/>
              </a:rPr>
              <a:t>Wat is een Omgevingsvisie?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371594A-A8B6-0395-36C5-D19B93150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218" y="1600201"/>
            <a:ext cx="425504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Arial"/>
                <a:cs typeface="Arial"/>
              </a:rPr>
              <a:t>Wat schrijven we op in de omgevingsvisie?</a:t>
            </a: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b="1" dirty="0">
                <a:latin typeface="Arial"/>
                <a:cs typeface="Arial"/>
              </a:rPr>
              <a:t>Het beeld van de toekomst </a:t>
            </a:r>
            <a:endParaRPr lang="nl-NL" dirty="0"/>
          </a:p>
          <a:p>
            <a:pPr marL="0" indent="0">
              <a:buNone/>
            </a:pPr>
            <a:endParaRPr lang="nl-NL" sz="2400" b="1" dirty="0">
              <a:latin typeface="Arial"/>
              <a:cs typeface="Arial"/>
            </a:endParaRPr>
          </a:p>
          <a:p>
            <a:r>
              <a:rPr lang="nl-NL" sz="2400" b="1" dirty="0">
                <a:latin typeface="Arial"/>
                <a:cs typeface="Arial"/>
              </a:rPr>
              <a:t>Doelen: </a:t>
            </a:r>
            <a:r>
              <a:rPr lang="nl-NL" sz="2400" dirty="0">
                <a:latin typeface="Arial"/>
                <a:cs typeface="Arial"/>
              </a:rPr>
              <a:t>wat zijn onze doelen?</a:t>
            </a:r>
            <a:endParaRPr lang="nl-NL" sz="2400" dirty="0"/>
          </a:p>
          <a:p>
            <a:r>
              <a:rPr lang="nl-NL" sz="2400" b="1" dirty="0">
                <a:latin typeface="Arial"/>
                <a:cs typeface="Arial"/>
              </a:rPr>
              <a:t>Instrumenten: </a:t>
            </a:r>
            <a:r>
              <a:rPr lang="nl-NL" sz="2400" dirty="0">
                <a:latin typeface="Arial"/>
                <a:cs typeface="Arial"/>
              </a:rPr>
              <a:t>hoe gaan we deze doelen bereiken?</a:t>
            </a:r>
            <a:endParaRPr lang="nl-NL" sz="2400" dirty="0"/>
          </a:p>
          <a:p>
            <a:endParaRPr lang="nl-NL"/>
          </a:p>
        </p:txBody>
      </p:sp>
      <p:pic>
        <p:nvPicPr>
          <p:cNvPr id="6" name="Tijdelijke aanduiding voor inhoud 5" descr="Uitvoering - Omgevingsvisie Westerveld">
            <a:extLst>
              <a:ext uri="{FF2B5EF4-FFF2-40B4-BE49-F238E27FC236}">
                <a16:creationId xmlns:a16="http://schemas.microsoft.com/office/drawing/2014/main" id="{49AC0F1C-366A-374C-26A1-D145F73465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5584" r="14657" b="278"/>
          <a:stretch/>
        </p:blipFill>
        <p:spPr>
          <a:xfrm>
            <a:off x="6520330" y="2072344"/>
            <a:ext cx="3999561" cy="3817922"/>
          </a:xfrm>
          <a:noFill/>
        </p:spPr>
      </p:pic>
    </p:spTree>
    <p:extLst>
      <p:ext uri="{BB962C8B-B14F-4D97-AF65-F5344CB8AC3E}">
        <p14:creationId xmlns:p14="http://schemas.microsoft.com/office/powerpoint/2010/main" val="187515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87319" y="419163"/>
            <a:ext cx="5585407" cy="710952"/>
          </a:xfrm>
        </p:spPr>
        <p:txBody>
          <a:bodyPr>
            <a:noAutofit/>
          </a:bodyPr>
          <a:lstStyle/>
          <a:p>
            <a:pPr algn="l"/>
            <a:r>
              <a:rPr lang="nl-NL"/>
              <a:t>Waar staan we nu?</a:t>
            </a:r>
          </a:p>
        </p:txBody>
      </p:sp>
      <p:pic>
        <p:nvPicPr>
          <p:cNvPr id="5" name="Tijdelijke aanduiding voor inhoud 4" descr="Afbeelding met tekst, kaart, diagram&#10;&#10;Automatisch gegenereerde beschrijving">
            <a:extLst>
              <a:ext uri="{FF2B5EF4-FFF2-40B4-BE49-F238E27FC236}">
                <a16:creationId xmlns:a16="http://schemas.microsoft.com/office/drawing/2014/main" id="{24A465B3-BCF6-092D-7984-A1F295975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66" y="1484784"/>
            <a:ext cx="6624736" cy="5108502"/>
          </a:xfrm>
        </p:spPr>
      </p:pic>
    </p:spTree>
    <p:extLst>
      <p:ext uri="{BB962C8B-B14F-4D97-AF65-F5344CB8AC3E}">
        <p14:creationId xmlns:p14="http://schemas.microsoft.com/office/powerpoint/2010/main" val="342311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195949D-7155-B24E-3CD4-F0B46E2E46D9}"/>
              </a:ext>
            </a:extLst>
          </p:cNvPr>
          <p:cNvSpPr txBox="1">
            <a:spLocks/>
          </p:cNvSpPr>
          <p:nvPr/>
        </p:nvSpPr>
        <p:spPr>
          <a:xfrm>
            <a:off x="3937882" y="425691"/>
            <a:ext cx="8064653" cy="71095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>
                <a:solidFill>
                  <a:prstClr val="black"/>
                </a:solidFill>
                <a:latin typeface="Arial"/>
              </a:rPr>
              <a:t>Wat zijn de gebieden?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2878AD-AA43-5C26-8DF7-155BCEF608C3}"/>
              </a:ext>
            </a:extLst>
          </p:cNvPr>
          <p:cNvSpPr txBox="1"/>
          <p:nvPr/>
        </p:nvSpPr>
        <p:spPr>
          <a:xfrm>
            <a:off x="2301422" y="1593669"/>
            <a:ext cx="7480663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hangingPunct="1"/>
            <a:r>
              <a:rPr lang="nl-NL" kern="1200">
                <a:solidFill>
                  <a:prstClr val="black"/>
                </a:solidFill>
                <a:latin typeface="Arial"/>
                <a:ea typeface="+mn-ea"/>
                <a:cs typeface="+mn-cs"/>
              </a:rPr>
              <a:t>De Omgevingsvisie volgt de gebiedsindeling van het Omgevingsplan</a:t>
            </a:r>
            <a:endParaRPr lang="en-US" kern="1200" err="1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79AAEEE-93CE-0EEB-9D29-6544173CCE39}"/>
              </a:ext>
            </a:extLst>
          </p:cNvPr>
          <p:cNvSpPr txBox="1"/>
          <p:nvPr/>
        </p:nvSpPr>
        <p:spPr>
          <a:xfrm>
            <a:off x="2325537" y="1966609"/>
            <a:ext cx="7785128" cy="427809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fontAlgn="ctr" hangingPunct="1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600" b="1" kern="12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Buitengebied</a:t>
            </a:r>
            <a:r>
              <a:rPr lang="nl-NL" sz="1600" kern="12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:</a:t>
            </a:r>
            <a:endParaRPr lang="en-US" sz="1600" kern="12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742950" lvl="1" indent="-285750" fontAlgn="ctr" hangingPunct="1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6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IJssel en uiterwaarden</a:t>
            </a:r>
            <a:endParaRPr lang="en-US" sz="1600" kern="1200" dirty="0">
              <a:solidFill>
                <a:prstClr val="black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 hangingPunct="1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6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Oeverwallenlandschap</a:t>
            </a:r>
            <a:endParaRPr lang="en-US" sz="1600" kern="1200" dirty="0">
              <a:solidFill>
                <a:prstClr val="black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 hangingPunct="1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6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Landgoederenzone</a:t>
            </a:r>
            <a:endParaRPr lang="en-US" sz="1600" kern="1200" dirty="0">
              <a:solidFill>
                <a:prstClr val="black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 hangingPunct="1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6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Ontginningenlandschap</a:t>
            </a:r>
            <a:endParaRPr lang="en-US" sz="1600" kern="1200" dirty="0">
              <a:solidFill>
                <a:prstClr val="black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 hangingPunct="1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6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Veluweflank</a:t>
            </a:r>
            <a:endParaRPr lang="en-US" sz="1600" kern="1200" dirty="0">
              <a:solidFill>
                <a:prstClr val="black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 hangingPunct="1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6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Veluwe</a:t>
            </a:r>
            <a:endParaRPr lang="en-US" sz="1600" kern="1200" dirty="0">
              <a:solidFill>
                <a:prstClr val="black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 hangingPunct="1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600" kern="12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Buurtschappen (Tonden, Broek, Voorstonden en Cortenoever)</a:t>
            </a:r>
            <a:endParaRPr lang="en-US" sz="1600" kern="1200" dirty="0">
              <a:solidFill>
                <a:prstClr val="black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285750" indent="-285750" hangingPunct="1">
              <a:buSzPts val="1000"/>
              <a:buFont typeface="Symbol" panose="02070309020205020404" pitchFamily="49" charset="0"/>
              <a:buChar char=""/>
              <a:tabLst>
                <a:tab pos="914400" algn="l"/>
              </a:tabLst>
            </a:pPr>
            <a:r>
              <a:rPr lang="nl-NL" sz="160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Kleine</a:t>
            </a:r>
            <a:r>
              <a:rPr lang="nl-NL" sz="1600" b="1" kern="12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nl-NL" sz="160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kernen</a:t>
            </a:r>
            <a:r>
              <a:rPr lang="nl-NL" sz="1600" kern="12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 (Hall, Oeken, Empe en Leuvenheim)</a:t>
            </a:r>
            <a:endParaRPr lang="en-US" sz="1600" kern="1200" dirty="0">
              <a:solidFill>
                <a:prstClr val="black"/>
              </a:solidFill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285750" indent="-285750" hangingPunct="1">
              <a:buSzPts val="1000"/>
              <a:buFont typeface="Symbol" panose="02070309020205020404" pitchFamily="49" charset="0"/>
              <a:buChar char=""/>
              <a:tabLst>
                <a:tab pos="914400" algn="l"/>
              </a:tabLst>
            </a:pPr>
            <a:r>
              <a:rPr lang="nl-NL" sz="1600" b="1" kern="12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Kern Eerbeek</a:t>
            </a:r>
            <a:r>
              <a:rPr lang="nl-NL" sz="1600" kern="12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:</a:t>
            </a:r>
            <a:endParaRPr lang="en-US" sz="1600" kern="12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742950" lvl="1" indent="-285750" fontAlgn="ctr" hangingPunct="1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6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Centrum</a:t>
            </a:r>
            <a:endParaRPr lang="en-US" sz="1600" kern="1200" dirty="0">
              <a:solidFill>
                <a:prstClr val="black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 hangingPunct="1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6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Woongebied</a:t>
            </a:r>
            <a:endParaRPr lang="en-US" sz="1600" kern="1200" dirty="0">
              <a:solidFill>
                <a:prstClr val="black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 hangingPunct="1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6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Bedrijventerreinen</a:t>
            </a:r>
            <a:endParaRPr lang="en-US" sz="1600" kern="1200" dirty="0">
              <a:solidFill>
                <a:prstClr val="black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ctr" hangingPunct="1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600" b="1" kern="12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Kern Brummen</a:t>
            </a:r>
            <a:r>
              <a:rPr lang="nl-NL" sz="1600" kern="12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:</a:t>
            </a:r>
            <a:endParaRPr lang="en-US" sz="1600" kern="12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742950" lvl="1" indent="-285750" fontAlgn="ctr" hangingPunct="1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6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Centrum </a:t>
            </a:r>
            <a:endParaRPr lang="en-US" sz="1600" kern="1200" dirty="0">
              <a:solidFill>
                <a:prstClr val="black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 hangingPunct="1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6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Woongebied</a:t>
            </a:r>
            <a:endParaRPr lang="en-US" sz="1600" kern="1200" dirty="0">
              <a:solidFill>
                <a:prstClr val="black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 hangingPunct="1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nl-NL" sz="1600" kern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Bedrijventerreinen</a:t>
            </a:r>
            <a:endParaRPr lang="en-US" sz="1600" kern="1200" dirty="0">
              <a:solidFill>
                <a:prstClr val="black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1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195949D-7155-B24E-3CD4-F0B46E2E46D9}"/>
              </a:ext>
            </a:extLst>
          </p:cNvPr>
          <p:cNvSpPr txBox="1">
            <a:spLocks/>
          </p:cNvSpPr>
          <p:nvPr/>
        </p:nvSpPr>
        <p:spPr>
          <a:xfrm>
            <a:off x="3959863" y="418364"/>
            <a:ext cx="6284211" cy="87214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dirty="0">
                <a:solidFill>
                  <a:prstClr val="black"/>
                </a:solidFill>
                <a:latin typeface="Arial"/>
                <a:cs typeface="Arial"/>
              </a:rPr>
              <a:t>Thema's per gebied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2A5225-3A23-7508-B6E1-9B5D5F14C17B}"/>
              </a:ext>
            </a:extLst>
          </p:cNvPr>
          <p:cNvGraphicFramePr/>
          <p:nvPr/>
        </p:nvGraphicFramePr>
        <p:xfrm>
          <a:off x="2574402" y="1818025"/>
          <a:ext cx="6862354" cy="462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103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6A1EC-ABE4-386D-36C8-F0338C47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789" y="274638"/>
            <a:ext cx="6713660" cy="1143000"/>
          </a:xfrm>
        </p:spPr>
        <p:txBody>
          <a:bodyPr>
            <a:normAutofit/>
          </a:bodyPr>
          <a:lstStyle/>
          <a:p>
            <a:r>
              <a:rPr lang="nl-NL" dirty="0">
                <a:cs typeface="Arial"/>
              </a:rPr>
              <a:t>Wie betrekken we?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20478-150A-5F3E-0A91-9E776FE2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891" y="1606964"/>
            <a:ext cx="8162643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800" dirty="0">
                <a:latin typeface="Arial"/>
                <a:cs typeface="Arial"/>
              </a:rPr>
              <a:t>Enquête uitgezet</a:t>
            </a:r>
          </a:p>
          <a:p>
            <a:r>
              <a:rPr lang="nl-NL" sz="2800" err="1">
                <a:latin typeface="Arial"/>
                <a:cs typeface="Arial"/>
              </a:rPr>
              <a:t>Burgerschapsdag</a:t>
            </a:r>
            <a:r>
              <a:rPr lang="nl-NL" sz="2800" dirty="0">
                <a:latin typeface="Arial"/>
                <a:cs typeface="Arial"/>
              </a:rPr>
              <a:t> (groep 8) en jeugd foto-actie</a:t>
            </a:r>
          </a:p>
          <a:p>
            <a:r>
              <a:rPr lang="nl-NL" sz="2800" dirty="0">
                <a:latin typeface="Arial"/>
                <a:cs typeface="Arial"/>
              </a:rPr>
              <a:t>Burgerklankbordgroep O-LAB</a:t>
            </a:r>
          </a:p>
          <a:p>
            <a:r>
              <a:rPr lang="nl-NL" sz="2800" dirty="0">
                <a:latin typeface="Arial"/>
                <a:cs typeface="Arial"/>
              </a:rPr>
              <a:t>Stakeholders: thematafels en gebiedstafels</a:t>
            </a:r>
            <a:endParaRPr lang="nl-NL" sz="2800"/>
          </a:p>
          <a:p>
            <a:r>
              <a:rPr lang="nl-NL" sz="2800" dirty="0">
                <a:latin typeface="Arial"/>
                <a:cs typeface="Arial"/>
              </a:rPr>
              <a:t>Bijeenkomsten met de raad</a:t>
            </a:r>
            <a:endParaRPr lang="nl-NL" sz="2800" dirty="0"/>
          </a:p>
          <a:p>
            <a:endParaRPr lang="nl-NL" dirty="0">
              <a:latin typeface="Arial"/>
              <a:cs typeface="Arial"/>
            </a:endParaRPr>
          </a:p>
          <a:p>
            <a:endParaRPr lang="nl-NL" dirty="0">
              <a:latin typeface="Arial"/>
              <a:cs typeface="Arial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4A638F19-117E-4673-F5D5-F895309D458A}"/>
              </a:ext>
            </a:extLst>
          </p:cNvPr>
          <p:cNvSpPr/>
          <p:nvPr/>
        </p:nvSpPr>
        <p:spPr>
          <a:xfrm>
            <a:off x="2383506" y="4798131"/>
            <a:ext cx="1701710" cy="984069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hangingPunct="1"/>
            <a:r>
              <a:rPr lang="nl-NL" kern="1200">
                <a:solidFill>
                  <a:prstClr val="white"/>
                </a:solidFill>
                <a:latin typeface="Arial"/>
              </a:rPr>
              <a:t>Wonen</a:t>
            </a:r>
          </a:p>
          <a:p>
            <a:pPr algn="ctr" hangingPunct="1"/>
            <a:r>
              <a:rPr lang="nl-NL" sz="1700" kern="1200">
                <a:solidFill>
                  <a:prstClr val="white"/>
                </a:solidFill>
                <a:latin typeface="Arial"/>
              </a:rPr>
              <a:t>(passend in huidige beeld)</a:t>
            </a:r>
            <a:endParaRPr lang="nl-NL" sz="1700" kern="120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34191D1F-3535-273F-4603-93B0090A1317}"/>
              </a:ext>
            </a:extLst>
          </p:cNvPr>
          <p:cNvSpPr/>
          <p:nvPr/>
        </p:nvSpPr>
        <p:spPr>
          <a:xfrm>
            <a:off x="4298818" y="4798131"/>
            <a:ext cx="1701710" cy="984069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nl-NL" kern="1200">
                <a:solidFill>
                  <a:prstClr val="white"/>
                </a:solidFill>
                <a:latin typeface="Arial"/>
              </a:rPr>
              <a:t>Buitengebied</a:t>
            </a:r>
          </a:p>
          <a:p>
            <a:pPr algn="ctr" hangingPunct="1"/>
            <a:r>
              <a:rPr lang="nl-NL" kern="1200">
                <a:solidFill>
                  <a:prstClr val="white"/>
                </a:solidFill>
                <a:latin typeface="Arial"/>
              </a:rPr>
              <a:t>(groen, landbouw)</a:t>
            </a:r>
            <a:endParaRPr lang="en-US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748815E7-7554-CB48-AC4B-DE0717997978}"/>
              </a:ext>
            </a:extLst>
          </p:cNvPr>
          <p:cNvSpPr/>
          <p:nvPr/>
        </p:nvSpPr>
        <p:spPr>
          <a:xfrm>
            <a:off x="6247947" y="4796881"/>
            <a:ext cx="1701710" cy="984069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nl-NL" kern="1200">
                <a:solidFill>
                  <a:prstClr val="white"/>
                </a:solidFill>
                <a:latin typeface="Arial"/>
              </a:rPr>
              <a:t>Bedrijven</a:t>
            </a:r>
          </a:p>
          <a:p>
            <a:pPr algn="ctr" hangingPunct="1"/>
            <a:r>
              <a:rPr lang="nl-NL" kern="1200">
                <a:solidFill>
                  <a:prstClr val="white"/>
                </a:solidFill>
                <a:latin typeface="Arial"/>
              </a:rPr>
              <a:t>(geen uitbreiding)</a:t>
            </a:r>
            <a:endParaRPr lang="en-US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EEB27D38-4DDC-1C56-1A9F-241983313024}"/>
              </a:ext>
            </a:extLst>
          </p:cNvPr>
          <p:cNvSpPr/>
          <p:nvPr/>
        </p:nvSpPr>
        <p:spPr>
          <a:xfrm>
            <a:off x="8142969" y="4796881"/>
            <a:ext cx="1855201" cy="984069"/>
          </a:xfrm>
          <a:prstGeom prst="round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r>
              <a:rPr lang="nl-NL" kern="1200">
                <a:solidFill>
                  <a:prstClr val="white"/>
                </a:solidFill>
                <a:latin typeface="Arial"/>
              </a:rPr>
              <a:t>Klimaat</a:t>
            </a:r>
          </a:p>
          <a:p>
            <a:pPr algn="ctr" hangingPunct="1"/>
            <a:r>
              <a:rPr lang="nl-NL" kern="1200">
                <a:solidFill>
                  <a:prstClr val="white"/>
                </a:solidFill>
                <a:latin typeface="Arial"/>
              </a:rPr>
              <a:t>(meer groen in woonwijken)</a:t>
            </a:r>
            <a:endParaRPr lang="en-US" kern="12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9237418"/>
      </p:ext>
    </p:extLst>
  </p:cSld>
  <p:clrMapOvr>
    <a:masterClrMapping/>
  </p:clrMapOvr>
</p:sld>
</file>

<file path=ppt/theme/theme1.xml><?xml version="1.0" encoding="utf-8"?>
<a:theme xmlns:a="http://schemas.openxmlformats.org/drawingml/2006/main" name="Ppt0000011">
  <a:themeElements>
    <a:clrScheme name="Ppt0000011">
      <a:dk1>
        <a:srgbClr val="404040"/>
      </a:dk1>
      <a:lt1>
        <a:srgbClr val="FFFFFF"/>
      </a:lt1>
      <a:dk2>
        <a:srgbClr val="A7A7A7"/>
      </a:dk2>
      <a:lt2>
        <a:srgbClr val="535353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0000FF"/>
      </a:hlink>
      <a:folHlink>
        <a:srgbClr val="FF00FF"/>
      </a:folHlink>
    </a:clrScheme>
    <a:fontScheme name="Ppt0000011">
      <a:majorFont>
        <a:latin typeface="Cambria"/>
        <a:ea typeface="Cambria"/>
        <a:cs typeface="Cambria"/>
      </a:majorFont>
      <a:minorFont>
        <a:latin typeface="Helvetica"/>
        <a:ea typeface="Helvetica"/>
        <a:cs typeface="Helvetica"/>
      </a:minorFont>
    </a:fontScheme>
    <a:fmtScheme name="Ppt000001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+mj-lt"/>
            <a:ea typeface="+mj-ea"/>
            <a:cs typeface="+mj-cs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+mj-lt"/>
            <a:ea typeface="+mj-ea"/>
            <a:cs typeface="+mj-cs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NB">
  <a:themeElements>
    <a:clrScheme name="Brazander">
      <a:dk1>
        <a:srgbClr val="651D32"/>
      </a:dk1>
      <a:lt1>
        <a:srgbClr val="FFFFFF"/>
      </a:lt1>
      <a:dk2>
        <a:srgbClr val="651D32"/>
      </a:dk2>
      <a:lt2>
        <a:srgbClr val="FFFFFF"/>
      </a:lt2>
      <a:accent1>
        <a:srgbClr val="E87722"/>
      </a:accent1>
      <a:accent2>
        <a:srgbClr val="651D32"/>
      </a:accent2>
      <a:accent3>
        <a:srgbClr val="E87722"/>
      </a:accent3>
      <a:accent4>
        <a:srgbClr val="651D32"/>
      </a:accent4>
      <a:accent5>
        <a:srgbClr val="E87722"/>
      </a:accent5>
      <a:accent6>
        <a:srgbClr val="651D32"/>
      </a:accent6>
      <a:hlink>
        <a:srgbClr val="E87722"/>
      </a:hlink>
      <a:folHlink>
        <a:srgbClr val="651D3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NB sjabloon" id="{A3C5105E-1423-724C-B38F-DD95FFE7E5A3}" vid="{7F39C7D9-E5A6-9841-BD15-6A18E5F14BE0}"/>
    </a:ext>
  </a:extLst>
</a:theme>
</file>

<file path=ppt/theme/theme3.xml><?xml version="1.0" encoding="utf-8"?>
<a:theme xmlns:a="http://schemas.openxmlformats.org/drawingml/2006/main" name="Brummen 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  <a:prstDash val="sysDash"/>
        </a:ln>
      </a:spPr>
      <a:bodyPr wrap="square" rtlCol="0">
        <a:spAutoFit/>
      </a:bodyPr>
      <a:lstStyle>
        <a:defPPr>
          <a:defRPr dirty="0" err="1"/>
        </a:defPPr>
      </a:lstStyle>
    </a:txDef>
  </a:objectDefaults>
  <a:extraClrSchemeLst/>
</a:theme>
</file>

<file path=ppt/theme/theme4.xml><?xml version="1.0" encoding="utf-8"?>
<a:theme xmlns:a="http://schemas.openxmlformats.org/drawingml/2006/main" name="Ppt0000011">
  <a:themeElements>
    <a:clrScheme name="Ppt000001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0000FF"/>
      </a:hlink>
      <a:folHlink>
        <a:srgbClr val="FF00FF"/>
      </a:folHlink>
    </a:clrScheme>
    <a:fontScheme name="Ppt0000011">
      <a:majorFont>
        <a:latin typeface="Cambria"/>
        <a:ea typeface="Cambria"/>
        <a:cs typeface="Cambria"/>
      </a:majorFont>
      <a:minorFont>
        <a:latin typeface="Helvetica"/>
        <a:ea typeface="Helvetica"/>
        <a:cs typeface="Helvetica"/>
      </a:minorFont>
    </a:fontScheme>
    <a:fmtScheme name="Ppt000001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+mj-lt"/>
            <a:ea typeface="+mj-ea"/>
            <a:cs typeface="+mj-cs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+mj-lt"/>
            <a:ea typeface="+mj-ea"/>
            <a:cs typeface="+mj-cs"/>
            <a:sym typeface="Cambr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73195</TotalTime>
  <Words>405</Words>
  <Application>Microsoft Office PowerPoint</Application>
  <PresentationFormat>Aangepast</PresentationFormat>
  <Paragraphs>144</Paragraphs>
  <Slides>14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14</vt:i4>
      </vt:variant>
    </vt:vector>
  </HeadingPairs>
  <TitlesOfParts>
    <vt:vector size="27" baseType="lpstr">
      <vt:lpstr>Aptos</vt:lpstr>
      <vt:lpstr>Arial</vt:lpstr>
      <vt:lpstr>Calibri</vt:lpstr>
      <vt:lpstr>Cambria</vt:lpstr>
      <vt:lpstr>Courier New</vt:lpstr>
      <vt:lpstr>Franklin Gothic Book</vt:lpstr>
      <vt:lpstr>Franklin Gothic Medium</vt:lpstr>
      <vt:lpstr>Futura Medium</vt:lpstr>
      <vt:lpstr>Symbol</vt:lpstr>
      <vt:lpstr>Times New Roman</vt:lpstr>
      <vt:lpstr>Ppt0000011</vt:lpstr>
      <vt:lpstr>LNB</vt:lpstr>
      <vt:lpstr>Brummen Presentatie</vt:lpstr>
      <vt:lpstr>Stichting Dorpsraad Brummen</vt:lpstr>
      <vt:lpstr>Agenda</vt:lpstr>
      <vt:lpstr>PowerPoint-presentatie</vt:lpstr>
      <vt:lpstr>Vandaag </vt:lpstr>
      <vt:lpstr>Wat is een Omgevingsvisie?</vt:lpstr>
      <vt:lpstr>Waar staan we nu?</vt:lpstr>
      <vt:lpstr>PowerPoint-presentatie</vt:lpstr>
      <vt:lpstr>PowerPoint-presentatie</vt:lpstr>
      <vt:lpstr>Wie betrekken we?</vt:lpstr>
      <vt:lpstr>Samen op pad door Brummen</vt:lpstr>
      <vt:lpstr>Afsluiting </vt:lpstr>
      <vt:lpstr>QR code </vt:lpstr>
      <vt:lpstr>Bedankt!</vt:lpstr>
      <vt:lpstr>Volgende vergadering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Stichting Dorpsraad Brummen</dc:title>
  <dc:creator>Henk Poldermans</dc:creator>
  <cp:lastModifiedBy>Dagmar Zark - Everts</cp:lastModifiedBy>
  <cp:revision>68</cp:revision>
  <dcterms:modified xsi:type="dcterms:W3CDTF">2024-07-05T11:52:14Z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6b2f24-291a-48cc-a83f-5344df0d55bd_Enabled">
    <vt:lpwstr>true</vt:lpwstr>
  </property>
  <property fmtid="{D5CDD505-2E9C-101B-9397-08002B2CF9AE}" pid="3" name="MSIP_Label_2b6b2f24-291a-48cc-a83f-5344df0d55bd_SetDate">
    <vt:lpwstr>2024-07-05T11:52:14Z</vt:lpwstr>
  </property>
  <property fmtid="{D5CDD505-2E9C-101B-9397-08002B2CF9AE}" pid="4" name="MSIP_Label_2b6b2f24-291a-48cc-a83f-5344df0d55bd_Method">
    <vt:lpwstr>Standard</vt:lpwstr>
  </property>
  <property fmtid="{D5CDD505-2E9C-101B-9397-08002B2CF9AE}" pid="5" name="MSIP_Label_2b6b2f24-291a-48cc-a83f-5344df0d55bd_Name">
    <vt:lpwstr>General</vt:lpwstr>
  </property>
  <property fmtid="{D5CDD505-2E9C-101B-9397-08002B2CF9AE}" pid="6" name="MSIP_Label_2b6b2f24-291a-48cc-a83f-5344df0d55bd_SiteId">
    <vt:lpwstr>55d3a4d7-4f89-4a9a-a563-6a9eb409e552</vt:lpwstr>
  </property>
  <property fmtid="{D5CDD505-2E9C-101B-9397-08002B2CF9AE}" pid="7" name="MSIP_Label_2b6b2f24-291a-48cc-a83f-5344df0d55bd_ActionId">
    <vt:lpwstr>f4aa1de9-e4ba-41c7-9161-6a0b747266a2</vt:lpwstr>
  </property>
  <property fmtid="{D5CDD505-2E9C-101B-9397-08002B2CF9AE}" pid="8" name="MSIP_Label_2b6b2f24-291a-48cc-a83f-5344df0d55bd_ContentBits">
    <vt:lpwstr>0</vt:lpwstr>
  </property>
</Properties>
</file>