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91" r:id="rId12"/>
    <p:sldId id="267" r:id="rId13"/>
    <p:sldId id="268" r:id="rId14"/>
    <p:sldId id="290" r:id="rId15"/>
    <p:sldId id="289" r:id="rId16"/>
    <p:sldId id="270" r:id="rId17"/>
    <p:sldId id="271" r:id="rId18"/>
    <p:sldId id="272" r:id="rId19"/>
    <p:sldId id="273" r:id="rId20"/>
    <p:sldId id="274" r:id="rId21"/>
    <p:sldId id="275"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1" d="100"/>
          <a:sy n="91" d="100"/>
        </p:scale>
        <p:origin x="3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6F22B-31C0-4962-BB76-07EC9F213F23}" type="datetimeFigureOut">
              <a:rPr lang="nl-NL" smtClean="0"/>
              <a:t>25-4-2024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540F5-777C-496F-99A7-5567911D77D5}" type="slidenum">
              <a:rPr lang="nl-NL" smtClean="0"/>
              <a:t>‹nr.›</a:t>
            </a:fld>
            <a:endParaRPr lang="nl-NL"/>
          </a:p>
        </p:txBody>
      </p:sp>
    </p:spTree>
    <p:extLst>
      <p:ext uri="{BB962C8B-B14F-4D97-AF65-F5344CB8AC3E}">
        <p14:creationId xmlns:p14="http://schemas.microsoft.com/office/powerpoint/2010/main" val="171752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E0AA1-2D82-8EE8-BFAB-8D4CEE2B595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441DA31-3525-3893-731E-5889B95758B5}"/>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4E809EC0-4D72-3436-90DF-8424A25F4DCB}"/>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21509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843CC-DB68-0E20-9970-2EB0A48382C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60B333F-103A-5755-A7B4-08BE65751F89}"/>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C521C4D5-7561-18EC-E429-E59FC9CB6574}"/>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828934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51AC8-77EF-C8DA-54D3-78FCFAB2C69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653DCD3-99B8-4BB3-AC9D-1EBDF3F16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924D2FE-3F20-CE74-F88E-525DB404AC85}"/>
              </a:ext>
            </a:extLst>
          </p:cNvPr>
          <p:cNvSpPr>
            <a:spLocks noGrp="1"/>
          </p:cNvSpPr>
          <p:nvPr>
            <p:ph type="dt" sz="half" idx="10"/>
          </p:nvPr>
        </p:nvSpPr>
        <p:spPr/>
        <p:txBody>
          <a:bodyPr/>
          <a:lstStyle/>
          <a:p>
            <a:fld id="{2DBB0053-DDE7-406A-856E-71C72BA68091}" type="datetimeFigureOut">
              <a:rPr lang="nl-NL" smtClean="0"/>
              <a:t>25-4-2024</a:t>
            </a:fld>
            <a:endParaRPr lang="nl-NL"/>
          </a:p>
        </p:txBody>
      </p:sp>
      <p:sp>
        <p:nvSpPr>
          <p:cNvPr id="5" name="Tijdelijke aanduiding voor voettekst 4">
            <a:extLst>
              <a:ext uri="{FF2B5EF4-FFF2-40B4-BE49-F238E27FC236}">
                <a16:creationId xmlns:a16="http://schemas.microsoft.com/office/drawing/2014/main" id="{83FB9586-CBE7-6E02-B818-0D28F8AD324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8E5CA7-F27C-CF21-5A69-02A53835F8A3}"/>
              </a:ext>
            </a:extLst>
          </p:cNvPr>
          <p:cNvSpPr>
            <a:spLocks noGrp="1"/>
          </p:cNvSpPr>
          <p:nvPr>
            <p:ph type="sldNum" sz="quarter" idx="12"/>
          </p:nvPr>
        </p:nvSpPr>
        <p:spPr/>
        <p:txBody>
          <a:bodyPr/>
          <a:lstStyle/>
          <a:p>
            <a:fld id="{FBFDBE25-44EE-449D-AFBD-948A47EBF106}" type="slidenum">
              <a:rPr lang="nl-NL" smtClean="0"/>
              <a:t>‹nr.›</a:t>
            </a:fld>
            <a:endParaRPr lang="nl-NL"/>
          </a:p>
        </p:txBody>
      </p:sp>
    </p:spTree>
    <p:extLst>
      <p:ext uri="{BB962C8B-B14F-4D97-AF65-F5344CB8AC3E}">
        <p14:creationId xmlns:p14="http://schemas.microsoft.com/office/powerpoint/2010/main" val="25389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C53E4-A30B-3CD4-A814-51BD287646E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C341860-7540-0BFB-8A46-87C99B8D47B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627AEB-73B0-DFCC-E7E5-9D540EDD024D}"/>
              </a:ext>
            </a:extLst>
          </p:cNvPr>
          <p:cNvSpPr>
            <a:spLocks noGrp="1"/>
          </p:cNvSpPr>
          <p:nvPr>
            <p:ph type="dt" sz="half" idx="10"/>
          </p:nvPr>
        </p:nvSpPr>
        <p:spPr/>
        <p:txBody>
          <a:bodyPr/>
          <a:lstStyle/>
          <a:p>
            <a:fld id="{2DBB0053-DDE7-406A-856E-71C72BA68091}" type="datetimeFigureOut">
              <a:rPr lang="nl-NL" smtClean="0"/>
              <a:t>25-4-2024</a:t>
            </a:fld>
            <a:endParaRPr lang="nl-NL"/>
          </a:p>
        </p:txBody>
      </p:sp>
      <p:sp>
        <p:nvSpPr>
          <p:cNvPr id="5" name="Tijdelijke aanduiding voor voettekst 4">
            <a:extLst>
              <a:ext uri="{FF2B5EF4-FFF2-40B4-BE49-F238E27FC236}">
                <a16:creationId xmlns:a16="http://schemas.microsoft.com/office/drawing/2014/main" id="{B8CE63F1-BBE9-2E0F-BD23-D0B7D34052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894389-ABCF-E7CC-97B8-90AFAEB90FB0}"/>
              </a:ext>
            </a:extLst>
          </p:cNvPr>
          <p:cNvSpPr>
            <a:spLocks noGrp="1"/>
          </p:cNvSpPr>
          <p:nvPr>
            <p:ph type="sldNum" sz="quarter" idx="12"/>
          </p:nvPr>
        </p:nvSpPr>
        <p:spPr/>
        <p:txBody>
          <a:bodyPr/>
          <a:lstStyle/>
          <a:p>
            <a:fld id="{FBFDBE25-44EE-449D-AFBD-948A47EBF106}" type="slidenum">
              <a:rPr lang="nl-NL" smtClean="0"/>
              <a:t>‹nr.›</a:t>
            </a:fld>
            <a:endParaRPr lang="nl-NL"/>
          </a:p>
        </p:txBody>
      </p:sp>
    </p:spTree>
    <p:extLst>
      <p:ext uri="{BB962C8B-B14F-4D97-AF65-F5344CB8AC3E}">
        <p14:creationId xmlns:p14="http://schemas.microsoft.com/office/powerpoint/2010/main" val="251167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4851B6-DB58-F0B7-3CE2-53358E2255E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22CAA97-9949-7AB7-662E-ECCF6CB92C5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9967A4-137A-8140-C3EC-8DFBE6DACC49}"/>
              </a:ext>
            </a:extLst>
          </p:cNvPr>
          <p:cNvSpPr>
            <a:spLocks noGrp="1"/>
          </p:cNvSpPr>
          <p:nvPr>
            <p:ph type="dt" sz="half" idx="10"/>
          </p:nvPr>
        </p:nvSpPr>
        <p:spPr/>
        <p:txBody>
          <a:bodyPr/>
          <a:lstStyle/>
          <a:p>
            <a:fld id="{2DBB0053-DDE7-406A-856E-71C72BA68091}" type="datetimeFigureOut">
              <a:rPr lang="nl-NL" smtClean="0"/>
              <a:t>25-4-2024</a:t>
            </a:fld>
            <a:endParaRPr lang="nl-NL"/>
          </a:p>
        </p:txBody>
      </p:sp>
      <p:sp>
        <p:nvSpPr>
          <p:cNvPr id="5" name="Tijdelijke aanduiding voor voettekst 4">
            <a:extLst>
              <a:ext uri="{FF2B5EF4-FFF2-40B4-BE49-F238E27FC236}">
                <a16:creationId xmlns:a16="http://schemas.microsoft.com/office/drawing/2014/main" id="{2E06E971-8320-70D8-AB2B-F26BC3D485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5B55A0-CFF2-9BB6-E455-B63DEA39B211}"/>
              </a:ext>
            </a:extLst>
          </p:cNvPr>
          <p:cNvSpPr>
            <a:spLocks noGrp="1"/>
          </p:cNvSpPr>
          <p:nvPr>
            <p:ph type="sldNum" sz="quarter" idx="12"/>
          </p:nvPr>
        </p:nvSpPr>
        <p:spPr/>
        <p:txBody>
          <a:bodyPr/>
          <a:lstStyle/>
          <a:p>
            <a:fld id="{FBFDBE25-44EE-449D-AFBD-948A47EBF106}" type="slidenum">
              <a:rPr lang="nl-NL" smtClean="0"/>
              <a:t>‹nr.›</a:t>
            </a:fld>
            <a:endParaRPr lang="nl-NL"/>
          </a:p>
        </p:txBody>
      </p:sp>
    </p:spTree>
    <p:extLst>
      <p:ext uri="{BB962C8B-B14F-4D97-AF65-F5344CB8AC3E}">
        <p14:creationId xmlns:p14="http://schemas.microsoft.com/office/powerpoint/2010/main" val="2638210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eldia met afbeelding">
    <p:spTree>
      <p:nvGrpSpPr>
        <p:cNvPr id="1" name=""/>
        <p:cNvGrpSpPr/>
        <p:nvPr/>
      </p:nvGrpSpPr>
      <p:grpSpPr>
        <a:xfrm>
          <a:off x="0" y="0"/>
          <a:ext cx="0" cy="0"/>
          <a:chOff x="0" y="0"/>
          <a:chExt cx="0" cy="0"/>
        </a:xfrm>
      </p:grpSpPr>
      <p:sp>
        <p:nvSpPr>
          <p:cNvPr id="37" name="Rechthoek 4"/>
          <p:cNvSpPr/>
          <p:nvPr/>
        </p:nvSpPr>
        <p:spPr>
          <a:xfrm>
            <a:off x="0" y="0"/>
            <a:ext cx="12201535" cy="6172200"/>
          </a:xfrm>
          <a:prstGeom prst="rect">
            <a:avLst/>
          </a:prstGeom>
          <a:solidFill>
            <a:schemeClr val="accent1">
              <a:alpha val="50195"/>
            </a:schemeClr>
          </a:solidFill>
          <a:ln w="12700">
            <a:miter lim="400000"/>
          </a:ln>
        </p:spPr>
        <p:txBody>
          <a:bodyPr lIns="45718" tIns="45718" rIns="45718" bIns="45718" anchor="ctr"/>
          <a:lstStyle/>
          <a:p>
            <a:pPr algn="ctr">
              <a:defRPr>
                <a:solidFill>
                  <a:srgbClr val="FFFFFF"/>
                </a:solidFill>
                <a:latin typeface="+mj-lt"/>
                <a:ea typeface="+mj-ea"/>
                <a:cs typeface="+mj-cs"/>
                <a:sym typeface="Cambria"/>
              </a:defRPr>
            </a:pPr>
            <a:endParaRPr sz="1800"/>
          </a:p>
        </p:txBody>
      </p:sp>
      <p:sp>
        <p:nvSpPr>
          <p:cNvPr id="38" name="Rechthoek 5"/>
          <p:cNvSpPr/>
          <p:nvPr/>
        </p:nvSpPr>
        <p:spPr>
          <a:xfrm>
            <a:off x="1" y="0"/>
            <a:ext cx="5185414" cy="6172200"/>
          </a:xfrm>
          <a:prstGeom prst="rect">
            <a:avLst/>
          </a:prstGeom>
          <a:solidFill>
            <a:srgbClr val="366B37">
              <a:alpha val="32157"/>
            </a:srgbClr>
          </a:solidFill>
          <a:ln w="12700">
            <a:miter lim="400000"/>
          </a:ln>
        </p:spPr>
        <p:txBody>
          <a:bodyPr lIns="45718" tIns="45718" rIns="45718" bIns="45718" anchor="ctr"/>
          <a:lstStyle/>
          <a:p>
            <a:pPr algn="ctr">
              <a:defRPr>
                <a:solidFill>
                  <a:srgbClr val="FFFFFF"/>
                </a:solidFill>
                <a:latin typeface="+mj-lt"/>
                <a:ea typeface="+mj-ea"/>
                <a:cs typeface="+mj-cs"/>
                <a:sym typeface="Cambria"/>
              </a:defRPr>
            </a:pPr>
            <a:endParaRPr sz="1800"/>
          </a:p>
        </p:txBody>
      </p:sp>
      <p:sp>
        <p:nvSpPr>
          <p:cNvPr id="39" name="Rechthoek 6"/>
          <p:cNvSpPr/>
          <p:nvPr/>
        </p:nvSpPr>
        <p:spPr>
          <a:xfrm>
            <a:off x="0" y="6172200"/>
            <a:ext cx="12201535" cy="685800"/>
          </a:xfrm>
          <a:prstGeom prst="rect">
            <a:avLst/>
          </a:prstGeom>
          <a:solidFill>
            <a:srgbClr val="F5EECF"/>
          </a:solidFill>
          <a:ln w="12700">
            <a:miter lim="400000"/>
          </a:ln>
        </p:spPr>
        <p:txBody>
          <a:bodyPr lIns="45718" tIns="45718" rIns="45718" bIns="45718" anchor="ctr"/>
          <a:lstStyle/>
          <a:p>
            <a:pPr algn="ctr">
              <a:defRPr>
                <a:solidFill>
                  <a:srgbClr val="FFFFFF"/>
                </a:solidFill>
                <a:latin typeface="+mj-lt"/>
                <a:ea typeface="+mj-ea"/>
                <a:cs typeface="+mj-cs"/>
                <a:sym typeface="Cambria"/>
              </a:defRPr>
            </a:pPr>
            <a:endParaRPr sz="1800"/>
          </a:p>
        </p:txBody>
      </p:sp>
      <p:sp>
        <p:nvSpPr>
          <p:cNvPr id="40" name="Titel"/>
          <p:cNvSpPr txBox="1">
            <a:spLocks noGrp="1"/>
          </p:cNvSpPr>
          <p:nvPr>
            <p:ph type="title"/>
          </p:nvPr>
        </p:nvSpPr>
        <p:spPr>
          <a:xfrm>
            <a:off x="608646" y="914400"/>
            <a:ext cx="4195372" cy="3886200"/>
          </a:xfrm>
          <a:prstGeom prst="rect">
            <a:avLst/>
          </a:prstGeom>
        </p:spPr>
        <p:txBody>
          <a:bodyPr/>
          <a:lstStyle>
            <a:lvl1pPr>
              <a:lnSpc>
                <a:spcPct val="80000"/>
              </a:lnSpc>
              <a:defRPr sz="6000">
                <a:solidFill>
                  <a:srgbClr val="FFFFFF"/>
                </a:solidFill>
                <a:effectLst>
                  <a:outerShdw blurRad="88900" rotWithShape="0">
                    <a:srgbClr val="000000">
                      <a:alpha val="35000"/>
                    </a:srgbClr>
                  </a:outerShdw>
                </a:effectLst>
              </a:defRPr>
            </a:lvl1pPr>
          </a:lstStyle>
          <a:p>
            <a:r>
              <a:t>Titel</a:t>
            </a:r>
          </a:p>
        </p:txBody>
      </p:sp>
      <p:sp>
        <p:nvSpPr>
          <p:cNvPr id="41" name="Hoofdtekst - niveau één…"/>
          <p:cNvSpPr txBox="1">
            <a:spLocks noGrp="1"/>
          </p:cNvSpPr>
          <p:nvPr>
            <p:ph type="body" sz="quarter" idx="1"/>
          </p:nvPr>
        </p:nvSpPr>
        <p:spPr>
          <a:xfrm>
            <a:off x="598422" y="4953000"/>
            <a:ext cx="4205596" cy="990600"/>
          </a:xfrm>
          <a:prstGeom prst="rect">
            <a:avLst/>
          </a:prstGeom>
        </p:spPr>
        <p:txBody>
          <a:bodyPr/>
          <a:lstStyle>
            <a:lvl1pPr marL="0" indent="0">
              <a:spcBef>
                <a:spcPts val="0"/>
              </a:spcBef>
              <a:buSzTx/>
              <a:buFontTx/>
              <a:buNone/>
              <a:defRPr sz="2000">
                <a:solidFill>
                  <a:srgbClr val="D8EBD8"/>
                </a:solidFill>
              </a:defRPr>
            </a:lvl1pPr>
            <a:lvl2pPr marL="0" indent="0">
              <a:spcBef>
                <a:spcPts val="0"/>
              </a:spcBef>
              <a:buSzTx/>
              <a:buFontTx/>
              <a:buNone/>
              <a:defRPr sz="2000">
                <a:solidFill>
                  <a:srgbClr val="D8EBD8"/>
                </a:solidFill>
              </a:defRPr>
            </a:lvl2pPr>
            <a:lvl3pPr marL="0" indent="0">
              <a:spcBef>
                <a:spcPts val="0"/>
              </a:spcBef>
              <a:buSzTx/>
              <a:buFontTx/>
              <a:buNone/>
              <a:defRPr sz="2000">
                <a:solidFill>
                  <a:srgbClr val="D8EBD8"/>
                </a:solidFill>
              </a:defRPr>
            </a:lvl3pPr>
            <a:lvl4pPr marL="0" indent="0">
              <a:spcBef>
                <a:spcPts val="0"/>
              </a:spcBef>
              <a:buSzTx/>
              <a:buFontTx/>
              <a:buNone/>
              <a:defRPr sz="2000">
                <a:solidFill>
                  <a:srgbClr val="D8EBD8"/>
                </a:solidFill>
              </a:defRPr>
            </a:lvl4pPr>
            <a:lvl5pPr marL="0" indent="0">
              <a:spcBef>
                <a:spcPts val="0"/>
              </a:spcBef>
              <a:buSzTx/>
              <a:buFontTx/>
              <a:buNone/>
              <a:defRPr sz="2000">
                <a:solidFill>
                  <a:srgbClr val="D8EBD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2" name="Tijdelijke aanduiding voor afbeelding 4"/>
          <p:cNvSpPr>
            <a:spLocks noGrp="1"/>
          </p:cNvSpPr>
          <p:nvPr>
            <p:ph type="pic" idx="21"/>
          </p:nvPr>
        </p:nvSpPr>
        <p:spPr>
          <a:xfrm>
            <a:off x="5185414" y="228600"/>
            <a:ext cx="6788873" cy="5715000"/>
          </a:xfrm>
          <a:prstGeom prst="rect">
            <a:avLst/>
          </a:prstGeom>
        </p:spPr>
        <p:txBody>
          <a:bodyPr lIns="91439" tIns="45719" rIns="91439" bIns="45719">
            <a:noAutofit/>
          </a:bodyPr>
          <a:lstStyle/>
          <a:p>
            <a:endParaRPr/>
          </a:p>
        </p:txBody>
      </p:sp>
      <p:sp>
        <p:nvSpPr>
          <p:cNvPr id="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38935054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Vergelijking">
    <p:spTree>
      <p:nvGrpSpPr>
        <p:cNvPr id="1" name=""/>
        <p:cNvGrpSpPr/>
        <p:nvPr/>
      </p:nvGrpSpPr>
      <p:grpSpPr>
        <a:xfrm>
          <a:off x="0" y="0"/>
          <a:ext cx="0" cy="0"/>
          <a:chOff x="0" y="0"/>
          <a:chExt cx="0" cy="0"/>
        </a:xfrm>
      </p:grpSpPr>
      <p:sp>
        <p:nvSpPr>
          <p:cNvPr id="72" name="Titel"/>
          <p:cNvSpPr txBox="1">
            <a:spLocks noGrp="1"/>
          </p:cNvSpPr>
          <p:nvPr>
            <p:ph type="title"/>
          </p:nvPr>
        </p:nvSpPr>
        <p:spPr>
          <a:xfrm>
            <a:off x="1295161" y="563562"/>
            <a:ext cx="9611213" cy="1189038"/>
          </a:xfrm>
          <a:prstGeom prst="rect">
            <a:avLst/>
          </a:prstGeom>
        </p:spPr>
        <p:txBody>
          <a:bodyPr/>
          <a:lstStyle/>
          <a:p>
            <a:r>
              <a:t>Titel</a:t>
            </a:r>
          </a:p>
        </p:txBody>
      </p:sp>
      <p:sp>
        <p:nvSpPr>
          <p:cNvPr id="73" name="Hoofdtekst - niveau één…"/>
          <p:cNvSpPr txBox="1">
            <a:spLocks noGrp="1"/>
          </p:cNvSpPr>
          <p:nvPr>
            <p:ph type="body" sz="quarter" idx="1"/>
          </p:nvPr>
        </p:nvSpPr>
        <p:spPr>
          <a:xfrm>
            <a:off x="1295162" y="1981200"/>
            <a:ext cx="4649999" cy="762000"/>
          </a:xfrm>
          <a:prstGeom prst="rect">
            <a:avLst/>
          </a:prstGeom>
        </p:spPr>
        <p:txBody>
          <a:bodyPr anchor="ctr"/>
          <a:lstStyle>
            <a:lvl1pPr marL="0" indent="0">
              <a:spcBef>
                <a:spcPts val="0"/>
              </a:spcBef>
              <a:buSzTx/>
              <a:buFontTx/>
              <a:buNone/>
            </a:lvl1pPr>
            <a:lvl2pPr marL="0" indent="0">
              <a:spcBef>
                <a:spcPts val="0"/>
              </a:spcBef>
              <a:buSzTx/>
              <a:buFontTx/>
              <a:buNone/>
            </a:lvl2pPr>
            <a:lvl3pPr marL="0" indent="0">
              <a:spcBef>
                <a:spcPts val="0"/>
              </a:spcBef>
              <a:buSzTx/>
              <a:buFontTx/>
              <a:buNone/>
            </a:lvl3pPr>
            <a:lvl4pPr marL="0" indent="0">
              <a:spcBef>
                <a:spcPts val="0"/>
              </a:spcBef>
              <a:buSzTx/>
              <a:buFontTx/>
              <a:buNone/>
            </a:lvl4pPr>
            <a:lvl5pPr marL="0" indent="0">
              <a:spcBef>
                <a:spcPts val="0"/>
              </a:spcBef>
              <a:buSzTx/>
              <a:buFontTx/>
              <a:buNone/>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4" name="Tijdelijke aanduiding voor tekst 4"/>
          <p:cNvSpPr>
            <a:spLocks noGrp="1"/>
          </p:cNvSpPr>
          <p:nvPr>
            <p:ph type="body" sz="quarter" idx="21"/>
          </p:nvPr>
        </p:nvSpPr>
        <p:spPr>
          <a:xfrm>
            <a:off x="6256378" y="1981200"/>
            <a:ext cx="4649999" cy="762000"/>
          </a:xfrm>
          <a:prstGeom prst="rect">
            <a:avLst/>
          </a:prstGeom>
        </p:spPr>
        <p:txBody>
          <a:bodyPr anchor="ctr"/>
          <a:lstStyle/>
          <a:p>
            <a:endParaRPr/>
          </a:p>
        </p:txBody>
      </p:sp>
      <p:sp>
        <p:nvSpPr>
          <p:cNvPr id="7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15694946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Inhoud met bijschrift">
    <p:spTree>
      <p:nvGrpSpPr>
        <p:cNvPr id="1" name=""/>
        <p:cNvGrpSpPr/>
        <p:nvPr/>
      </p:nvGrpSpPr>
      <p:grpSpPr>
        <a:xfrm>
          <a:off x="0" y="0"/>
          <a:ext cx="0" cy="0"/>
          <a:chOff x="0" y="0"/>
          <a:chExt cx="0" cy="0"/>
        </a:xfrm>
      </p:grpSpPr>
      <p:sp>
        <p:nvSpPr>
          <p:cNvPr id="97" name="Rechthoek 7"/>
          <p:cNvSpPr/>
          <p:nvPr/>
        </p:nvSpPr>
        <p:spPr>
          <a:xfrm>
            <a:off x="0" y="6172200"/>
            <a:ext cx="12201535" cy="685800"/>
          </a:xfrm>
          <a:prstGeom prst="rect">
            <a:avLst/>
          </a:prstGeom>
          <a:solidFill>
            <a:srgbClr val="F5EECF"/>
          </a:solidFill>
          <a:ln w="12700">
            <a:miter lim="400000"/>
          </a:ln>
        </p:spPr>
        <p:txBody>
          <a:bodyPr lIns="45718" tIns="45718" rIns="45718" bIns="45718" anchor="ctr"/>
          <a:lstStyle/>
          <a:p>
            <a:pPr algn="ctr">
              <a:defRPr>
                <a:solidFill>
                  <a:srgbClr val="FFFFFF"/>
                </a:solidFill>
                <a:latin typeface="+mj-lt"/>
                <a:ea typeface="+mj-ea"/>
                <a:cs typeface="+mj-cs"/>
                <a:sym typeface="Cambria"/>
              </a:defRPr>
            </a:pPr>
            <a:endParaRPr sz="1800"/>
          </a:p>
        </p:txBody>
      </p:sp>
      <p:sp>
        <p:nvSpPr>
          <p:cNvPr id="98" name="Rechthoek 8"/>
          <p:cNvSpPr/>
          <p:nvPr/>
        </p:nvSpPr>
        <p:spPr>
          <a:xfrm>
            <a:off x="0" y="0"/>
            <a:ext cx="12201535" cy="6172200"/>
          </a:xfrm>
          <a:prstGeom prst="rect">
            <a:avLst/>
          </a:prstGeom>
          <a:solidFill>
            <a:schemeClr val="accent1">
              <a:alpha val="50195"/>
            </a:schemeClr>
          </a:solidFill>
          <a:ln w="12700">
            <a:miter lim="400000"/>
          </a:ln>
        </p:spPr>
        <p:txBody>
          <a:bodyPr lIns="45718" tIns="45718" rIns="45718" bIns="45718" anchor="ctr"/>
          <a:lstStyle/>
          <a:p>
            <a:pPr algn="ctr">
              <a:defRPr>
                <a:solidFill>
                  <a:srgbClr val="FFFFFF"/>
                </a:solidFill>
                <a:latin typeface="+mj-lt"/>
                <a:ea typeface="+mj-ea"/>
                <a:cs typeface="+mj-cs"/>
                <a:sym typeface="Cambria"/>
              </a:defRPr>
            </a:pPr>
            <a:endParaRPr sz="1800"/>
          </a:p>
        </p:txBody>
      </p:sp>
      <p:sp>
        <p:nvSpPr>
          <p:cNvPr id="99" name="Rond enkele hoek rechthoek 9"/>
          <p:cNvSpPr/>
          <p:nvPr/>
        </p:nvSpPr>
        <p:spPr>
          <a:xfrm rot="10800000" flipH="1" flipV="1">
            <a:off x="4727737" y="234949"/>
            <a:ext cx="7244962" cy="57086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10" y="0"/>
                </a:lnTo>
                <a:cubicBezTo>
                  <a:pt x="21157" y="0"/>
                  <a:pt x="21600" y="562"/>
                  <a:pt x="21600" y="1255"/>
                </a:cubicBezTo>
                <a:lnTo>
                  <a:pt x="21600" y="21600"/>
                </a:lnTo>
                <a:lnTo>
                  <a:pt x="0" y="21600"/>
                </a:lnTo>
                <a:close/>
              </a:path>
            </a:pathLst>
          </a:custGeom>
          <a:solidFill>
            <a:srgbClr val="F5EECF"/>
          </a:solidFill>
          <a:ln w="12700">
            <a:miter lim="400000"/>
          </a:ln>
        </p:spPr>
        <p:txBody>
          <a:bodyPr lIns="45718" tIns="45718" rIns="45718" bIns="45718" anchor="ctr"/>
          <a:lstStyle/>
          <a:p>
            <a:pPr algn="ctr">
              <a:defRPr>
                <a:solidFill>
                  <a:srgbClr val="FFFFFF"/>
                </a:solidFill>
                <a:latin typeface="+mj-lt"/>
                <a:ea typeface="+mj-ea"/>
                <a:cs typeface="+mj-cs"/>
                <a:sym typeface="Cambria"/>
              </a:defRPr>
            </a:pPr>
            <a:endParaRPr sz="1800"/>
          </a:p>
        </p:txBody>
      </p:sp>
      <p:sp>
        <p:nvSpPr>
          <p:cNvPr id="100" name="Rechthoek 10"/>
          <p:cNvSpPr/>
          <p:nvPr/>
        </p:nvSpPr>
        <p:spPr>
          <a:xfrm>
            <a:off x="0" y="0"/>
            <a:ext cx="4727738" cy="6172200"/>
          </a:xfrm>
          <a:prstGeom prst="rect">
            <a:avLst/>
          </a:prstGeom>
          <a:solidFill>
            <a:srgbClr val="366B37">
              <a:alpha val="32157"/>
            </a:srgbClr>
          </a:solidFill>
          <a:ln w="12700">
            <a:miter lim="400000"/>
          </a:ln>
        </p:spPr>
        <p:txBody>
          <a:bodyPr lIns="45718" tIns="45718" rIns="45718" bIns="45718" anchor="ctr"/>
          <a:lstStyle/>
          <a:p>
            <a:pPr algn="ctr">
              <a:defRPr>
                <a:solidFill>
                  <a:srgbClr val="FFFFFF"/>
                </a:solidFill>
                <a:latin typeface="+mj-lt"/>
                <a:ea typeface="+mj-ea"/>
                <a:cs typeface="+mj-cs"/>
                <a:sym typeface="Cambria"/>
              </a:defRPr>
            </a:pPr>
            <a:endParaRPr sz="1800"/>
          </a:p>
        </p:txBody>
      </p:sp>
      <p:sp>
        <p:nvSpPr>
          <p:cNvPr id="101" name="Titel"/>
          <p:cNvSpPr txBox="1">
            <a:spLocks noGrp="1"/>
          </p:cNvSpPr>
          <p:nvPr>
            <p:ph type="title"/>
          </p:nvPr>
        </p:nvSpPr>
        <p:spPr>
          <a:xfrm>
            <a:off x="592814" y="234351"/>
            <a:ext cx="3777802" cy="4642450"/>
          </a:xfrm>
          <a:prstGeom prst="rect">
            <a:avLst/>
          </a:prstGeom>
        </p:spPr>
        <p:txBody>
          <a:bodyPr/>
          <a:lstStyle>
            <a:lvl1pPr>
              <a:defRPr sz="4400">
                <a:solidFill>
                  <a:srgbClr val="FFFFFF"/>
                </a:solidFill>
                <a:effectLst>
                  <a:outerShdw blurRad="88900" rotWithShape="0">
                    <a:srgbClr val="000000">
                      <a:alpha val="35000"/>
                    </a:srgbClr>
                  </a:outerShdw>
                </a:effectLst>
              </a:defRPr>
            </a:lvl1pPr>
          </a:lstStyle>
          <a:p>
            <a:r>
              <a:t>Titel</a:t>
            </a:r>
          </a:p>
        </p:txBody>
      </p:sp>
      <p:sp>
        <p:nvSpPr>
          <p:cNvPr id="102" name="Hoofdtekst - niveau één…"/>
          <p:cNvSpPr txBox="1">
            <a:spLocks noGrp="1"/>
          </p:cNvSpPr>
          <p:nvPr>
            <p:ph type="body" sz="quarter" idx="1"/>
          </p:nvPr>
        </p:nvSpPr>
        <p:spPr>
          <a:xfrm>
            <a:off x="582590" y="5029198"/>
            <a:ext cx="3786533" cy="914404"/>
          </a:xfrm>
          <a:prstGeom prst="rect">
            <a:avLst/>
          </a:prstGeom>
        </p:spPr>
        <p:txBody>
          <a:bodyPr/>
          <a:lstStyle>
            <a:lvl1pPr marL="0" indent="0">
              <a:spcBef>
                <a:spcPts val="0"/>
              </a:spcBef>
              <a:buSzTx/>
              <a:buFontTx/>
              <a:buNone/>
              <a:defRPr sz="2000">
                <a:solidFill>
                  <a:srgbClr val="D8EBD8"/>
                </a:solidFill>
              </a:defRPr>
            </a:lvl1pPr>
            <a:lvl2pPr marL="0" indent="0">
              <a:spcBef>
                <a:spcPts val="0"/>
              </a:spcBef>
              <a:buSzTx/>
              <a:buFontTx/>
              <a:buNone/>
              <a:defRPr sz="2000">
                <a:solidFill>
                  <a:srgbClr val="D8EBD8"/>
                </a:solidFill>
              </a:defRPr>
            </a:lvl2pPr>
            <a:lvl3pPr marL="0" indent="0">
              <a:spcBef>
                <a:spcPts val="0"/>
              </a:spcBef>
              <a:buSzTx/>
              <a:buFontTx/>
              <a:buNone/>
              <a:defRPr sz="2000">
                <a:solidFill>
                  <a:srgbClr val="D8EBD8"/>
                </a:solidFill>
              </a:defRPr>
            </a:lvl3pPr>
            <a:lvl4pPr marL="0" indent="0">
              <a:spcBef>
                <a:spcPts val="0"/>
              </a:spcBef>
              <a:buSzTx/>
              <a:buFontTx/>
              <a:buNone/>
              <a:defRPr sz="2000">
                <a:solidFill>
                  <a:srgbClr val="D8EBD8"/>
                </a:solidFill>
              </a:defRPr>
            </a:lvl4pPr>
            <a:lvl5pPr marL="0" indent="0">
              <a:spcBef>
                <a:spcPts val="0"/>
              </a:spcBef>
              <a:buSzTx/>
              <a:buFontTx/>
              <a:buNone/>
              <a:defRPr sz="2000">
                <a:solidFill>
                  <a:srgbClr val="D8EBD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3764891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62152-0D47-A437-88CB-AC94F154C20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8019212-6BAD-C9CC-27AC-819EEA77C19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BE50AF-A3EF-97E4-FB82-66EDEFFAA766}"/>
              </a:ext>
            </a:extLst>
          </p:cNvPr>
          <p:cNvSpPr>
            <a:spLocks noGrp="1"/>
          </p:cNvSpPr>
          <p:nvPr>
            <p:ph type="dt" sz="half" idx="10"/>
          </p:nvPr>
        </p:nvSpPr>
        <p:spPr/>
        <p:txBody>
          <a:bodyPr/>
          <a:lstStyle/>
          <a:p>
            <a:fld id="{2DBB0053-DDE7-406A-856E-71C72BA68091}" type="datetimeFigureOut">
              <a:rPr lang="nl-NL" smtClean="0"/>
              <a:t>25-4-2024</a:t>
            </a:fld>
            <a:endParaRPr lang="nl-NL"/>
          </a:p>
        </p:txBody>
      </p:sp>
      <p:sp>
        <p:nvSpPr>
          <p:cNvPr id="5" name="Tijdelijke aanduiding voor voettekst 4">
            <a:extLst>
              <a:ext uri="{FF2B5EF4-FFF2-40B4-BE49-F238E27FC236}">
                <a16:creationId xmlns:a16="http://schemas.microsoft.com/office/drawing/2014/main" id="{CE6F5A5D-F741-5418-8B92-9DB031D117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AB4517-F417-16E8-4DDA-EC611806AA27}"/>
              </a:ext>
            </a:extLst>
          </p:cNvPr>
          <p:cNvSpPr>
            <a:spLocks noGrp="1"/>
          </p:cNvSpPr>
          <p:nvPr>
            <p:ph type="sldNum" sz="quarter" idx="12"/>
          </p:nvPr>
        </p:nvSpPr>
        <p:spPr/>
        <p:txBody>
          <a:bodyPr/>
          <a:lstStyle/>
          <a:p>
            <a:fld id="{FBFDBE25-44EE-449D-AFBD-948A47EBF106}" type="slidenum">
              <a:rPr lang="nl-NL" smtClean="0"/>
              <a:t>‹nr.›</a:t>
            </a:fld>
            <a:endParaRPr lang="nl-NL"/>
          </a:p>
        </p:txBody>
      </p:sp>
    </p:spTree>
    <p:extLst>
      <p:ext uri="{BB962C8B-B14F-4D97-AF65-F5344CB8AC3E}">
        <p14:creationId xmlns:p14="http://schemas.microsoft.com/office/powerpoint/2010/main" val="76811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DCC06E-5DC9-D8B1-BAF6-D5B72F4FEF1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999A6C3-6D0B-989F-0588-C4A36B185C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F427D57-8C58-3549-BCD2-A5D1917C5938}"/>
              </a:ext>
            </a:extLst>
          </p:cNvPr>
          <p:cNvSpPr>
            <a:spLocks noGrp="1"/>
          </p:cNvSpPr>
          <p:nvPr>
            <p:ph type="dt" sz="half" idx="10"/>
          </p:nvPr>
        </p:nvSpPr>
        <p:spPr/>
        <p:txBody>
          <a:bodyPr/>
          <a:lstStyle/>
          <a:p>
            <a:fld id="{2DBB0053-DDE7-406A-856E-71C72BA68091}" type="datetimeFigureOut">
              <a:rPr lang="nl-NL" smtClean="0"/>
              <a:t>25-4-2024</a:t>
            </a:fld>
            <a:endParaRPr lang="nl-NL"/>
          </a:p>
        </p:txBody>
      </p:sp>
      <p:sp>
        <p:nvSpPr>
          <p:cNvPr id="5" name="Tijdelijke aanduiding voor voettekst 4">
            <a:extLst>
              <a:ext uri="{FF2B5EF4-FFF2-40B4-BE49-F238E27FC236}">
                <a16:creationId xmlns:a16="http://schemas.microsoft.com/office/drawing/2014/main" id="{A7AE377F-3567-039E-F566-EA1F30FC8B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891BB27-BF08-5761-6EF9-8FF6E8C0CD47}"/>
              </a:ext>
            </a:extLst>
          </p:cNvPr>
          <p:cNvSpPr>
            <a:spLocks noGrp="1"/>
          </p:cNvSpPr>
          <p:nvPr>
            <p:ph type="sldNum" sz="quarter" idx="12"/>
          </p:nvPr>
        </p:nvSpPr>
        <p:spPr/>
        <p:txBody>
          <a:bodyPr/>
          <a:lstStyle/>
          <a:p>
            <a:fld id="{FBFDBE25-44EE-449D-AFBD-948A47EBF106}" type="slidenum">
              <a:rPr lang="nl-NL" smtClean="0"/>
              <a:t>‹nr.›</a:t>
            </a:fld>
            <a:endParaRPr lang="nl-NL"/>
          </a:p>
        </p:txBody>
      </p:sp>
    </p:spTree>
    <p:extLst>
      <p:ext uri="{BB962C8B-B14F-4D97-AF65-F5344CB8AC3E}">
        <p14:creationId xmlns:p14="http://schemas.microsoft.com/office/powerpoint/2010/main" val="287979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851B9-6D38-5030-84E5-319F12E6292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AD4426-FF09-9B6C-093B-C68491BDB70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C49D49F-0820-2A27-5D58-2D47C987445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B53244F-D1BB-3D3A-0175-8A7DE8B22CDE}"/>
              </a:ext>
            </a:extLst>
          </p:cNvPr>
          <p:cNvSpPr>
            <a:spLocks noGrp="1"/>
          </p:cNvSpPr>
          <p:nvPr>
            <p:ph type="dt" sz="half" idx="10"/>
          </p:nvPr>
        </p:nvSpPr>
        <p:spPr/>
        <p:txBody>
          <a:bodyPr/>
          <a:lstStyle/>
          <a:p>
            <a:fld id="{2DBB0053-DDE7-406A-856E-71C72BA68091}" type="datetimeFigureOut">
              <a:rPr lang="nl-NL" smtClean="0"/>
              <a:t>25-4-2024</a:t>
            </a:fld>
            <a:endParaRPr lang="nl-NL"/>
          </a:p>
        </p:txBody>
      </p:sp>
      <p:sp>
        <p:nvSpPr>
          <p:cNvPr id="6" name="Tijdelijke aanduiding voor voettekst 5">
            <a:extLst>
              <a:ext uri="{FF2B5EF4-FFF2-40B4-BE49-F238E27FC236}">
                <a16:creationId xmlns:a16="http://schemas.microsoft.com/office/drawing/2014/main" id="{525FF412-141C-59B1-EA52-4636B2AF59F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3BA071F-59E8-DDF6-8ED1-3641427C966E}"/>
              </a:ext>
            </a:extLst>
          </p:cNvPr>
          <p:cNvSpPr>
            <a:spLocks noGrp="1"/>
          </p:cNvSpPr>
          <p:nvPr>
            <p:ph type="sldNum" sz="quarter" idx="12"/>
          </p:nvPr>
        </p:nvSpPr>
        <p:spPr/>
        <p:txBody>
          <a:bodyPr/>
          <a:lstStyle/>
          <a:p>
            <a:fld id="{FBFDBE25-44EE-449D-AFBD-948A47EBF106}" type="slidenum">
              <a:rPr lang="nl-NL" smtClean="0"/>
              <a:t>‹nr.›</a:t>
            </a:fld>
            <a:endParaRPr lang="nl-NL"/>
          </a:p>
        </p:txBody>
      </p:sp>
    </p:spTree>
    <p:extLst>
      <p:ext uri="{BB962C8B-B14F-4D97-AF65-F5344CB8AC3E}">
        <p14:creationId xmlns:p14="http://schemas.microsoft.com/office/powerpoint/2010/main" val="366258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61841-B327-E909-ECCA-2BA85741EFB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028093E-5287-B1B7-97FA-27EABB324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E4C559B-5235-DEEF-0ADA-0F99330DC98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5BBF5F8-6540-D1A3-072F-08644EFF6D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B659083-1601-787F-43DD-7FBC2CF1A6F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E9FCD4B-9CC7-FE67-37BF-2CD5CB65A1F2}"/>
              </a:ext>
            </a:extLst>
          </p:cNvPr>
          <p:cNvSpPr>
            <a:spLocks noGrp="1"/>
          </p:cNvSpPr>
          <p:nvPr>
            <p:ph type="dt" sz="half" idx="10"/>
          </p:nvPr>
        </p:nvSpPr>
        <p:spPr/>
        <p:txBody>
          <a:bodyPr/>
          <a:lstStyle/>
          <a:p>
            <a:fld id="{2DBB0053-DDE7-406A-856E-71C72BA68091}" type="datetimeFigureOut">
              <a:rPr lang="nl-NL" smtClean="0"/>
              <a:t>25-4-2024</a:t>
            </a:fld>
            <a:endParaRPr lang="nl-NL"/>
          </a:p>
        </p:txBody>
      </p:sp>
      <p:sp>
        <p:nvSpPr>
          <p:cNvPr id="8" name="Tijdelijke aanduiding voor voettekst 7">
            <a:extLst>
              <a:ext uri="{FF2B5EF4-FFF2-40B4-BE49-F238E27FC236}">
                <a16:creationId xmlns:a16="http://schemas.microsoft.com/office/drawing/2014/main" id="{29C289F7-0576-77FD-5070-D1EE47AB997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35831DD-B35C-A574-A6F6-FD63716F9400}"/>
              </a:ext>
            </a:extLst>
          </p:cNvPr>
          <p:cNvSpPr>
            <a:spLocks noGrp="1"/>
          </p:cNvSpPr>
          <p:nvPr>
            <p:ph type="sldNum" sz="quarter" idx="12"/>
          </p:nvPr>
        </p:nvSpPr>
        <p:spPr/>
        <p:txBody>
          <a:bodyPr/>
          <a:lstStyle/>
          <a:p>
            <a:fld id="{FBFDBE25-44EE-449D-AFBD-948A47EBF106}" type="slidenum">
              <a:rPr lang="nl-NL" smtClean="0"/>
              <a:t>‹nr.›</a:t>
            </a:fld>
            <a:endParaRPr lang="nl-NL"/>
          </a:p>
        </p:txBody>
      </p:sp>
    </p:spTree>
    <p:extLst>
      <p:ext uri="{BB962C8B-B14F-4D97-AF65-F5344CB8AC3E}">
        <p14:creationId xmlns:p14="http://schemas.microsoft.com/office/powerpoint/2010/main" val="61216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51112-E186-C3DA-8CE0-DCC120D40F6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CF1B47C-0774-E16D-1F19-470A503C99AC}"/>
              </a:ext>
            </a:extLst>
          </p:cNvPr>
          <p:cNvSpPr>
            <a:spLocks noGrp="1"/>
          </p:cNvSpPr>
          <p:nvPr>
            <p:ph type="dt" sz="half" idx="10"/>
          </p:nvPr>
        </p:nvSpPr>
        <p:spPr/>
        <p:txBody>
          <a:bodyPr/>
          <a:lstStyle/>
          <a:p>
            <a:fld id="{2DBB0053-DDE7-406A-856E-71C72BA68091}" type="datetimeFigureOut">
              <a:rPr lang="nl-NL" smtClean="0"/>
              <a:t>25-4-2024</a:t>
            </a:fld>
            <a:endParaRPr lang="nl-NL"/>
          </a:p>
        </p:txBody>
      </p:sp>
      <p:sp>
        <p:nvSpPr>
          <p:cNvPr id="4" name="Tijdelijke aanduiding voor voettekst 3">
            <a:extLst>
              <a:ext uri="{FF2B5EF4-FFF2-40B4-BE49-F238E27FC236}">
                <a16:creationId xmlns:a16="http://schemas.microsoft.com/office/drawing/2014/main" id="{083A7387-86F5-3075-EAC0-330DE3D00D9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F47A696-5043-0D62-67C7-780B9913D2C1}"/>
              </a:ext>
            </a:extLst>
          </p:cNvPr>
          <p:cNvSpPr>
            <a:spLocks noGrp="1"/>
          </p:cNvSpPr>
          <p:nvPr>
            <p:ph type="sldNum" sz="quarter" idx="12"/>
          </p:nvPr>
        </p:nvSpPr>
        <p:spPr/>
        <p:txBody>
          <a:bodyPr/>
          <a:lstStyle/>
          <a:p>
            <a:fld id="{FBFDBE25-44EE-449D-AFBD-948A47EBF106}" type="slidenum">
              <a:rPr lang="nl-NL" smtClean="0"/>
              <a:t>‹nr.›</a:t>
            </a:fld>
            <a:endParaRPr lang="nl-NL"/>
          </a:p>
        </p:txBody>
      </p:sp>
    </p:spTree>
    <p:extLst>
      <p:ext uri="{BB962C8B-B14F-4D97-AF65-F5344CB8AC3E}">
        <p14:creationId xmlns:p14="http://schemas.microsoft.com/office/powerpoint/2010/main" val="26891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DE0DFFE-AFEF-99A3-A083-E104E2F388E0}"/>
              </a:ext>
            </a:extLst>
          </p:cNvPr>
          <p:cNvSpPr>
            <a:spLocks noGrp="1"/>
          </p:cNvSpPr>
          <p:nvPr>
            <p:ph type="dt" sz="half" idx="10"/>
          </p:nvPr>
        </p:nvSpPr>
        <p:spPr/>
        <p:txBody>
          <a:bodyPr/>
          <a:lstStyle/>
          <a:p>
            <a:fld id="{2DBB0053-DDE7-406A-856E-71C72BA68091}" type="datetimeFigureOut">
              <a:rPr lang="nl-NL" smtClean="0"/>
              <a:t>25-4-2024</a:t>
            </a:fld>
            <a:endParaRPr lang="nl-NL"/>
          </a:p>
        </p:txBody>
      </p:sp>
      <p:sp>
        <p:nvSpPr>
          <p:cNvPr id="3" name="Tijdelijke aanduiding voor voettekst 2">
            <a:extLst>
              <a:ext uri="{FF2B5EF4-FFF2-40B4-BE49-F238E27FC236}">
                <a16:creationId xmlns:a16="http://schemas.microsoft.com/office/drawing/2014/main" id="{BF3E63D6-6144-6F43-A1AA-485BFCBA70B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DB608FE-E1F3-373F-BAE7-D8997FBFA358}"/>
              </a:ext>
            </a:extLst>
          </p:cNvPr>
          <p:cNvSpPr>
            <a:spLocks noGrp="1"/>
          </p:cNvSpPr>
          <p:nvPr>
            <p:ph type="sldNum" sz="quarter" idx="12"/>
          </p:nvPr>
        </p:nvSpPr>
        <p:spPr/>
        <p:txBody>
          <a:bodyPr/>
          <a:lstStyle/>
          <a:p>
            <a:fld id="{FBFDBE25-44EE-449D-AFBD-948A47EBF106}" type="slidenum">
              <a:rPr lang="nl-NL" smtClean="0"/>
              <a:t>‹nr.›</a:t>
            </a:fld>
            <a:endParaRPr lang="nl-NL"/>
          </a:p>
        </p:txBody>
      </p:sp>
    </p:spTree>
    <p:extLst>
      <p:ext uri="{BB962C8B-B14F-4D97-AF65-F5344CB8AC3E}">
        <p14:creationId xmlns:p14="http://schemas.microsoft.com/office/powerpoint/2010/main" val="290955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77F04-0521-B7D5-71AA-A69F5E2AB1B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2D3FCC3-4DDC-09DD-33ED-86B1D71A8B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AA271E4-4D30-5DB6-A3FF-73461C402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77FCFFC-F53E-B16E-DF16-BF37F99738EB}"/>
              </a:ext>
            </a:extLst>
          </p:cNvPr>
          <p:cNvSpPr>
            <a:spLocks noGrp="1"/>
          </p:cNvSpPr>
          <p:nvPr>
            <p:ph type="dt" sz="half" idx="10"/>
          </p:nvPr>
        </p:nvSpPr>
        <p:spPr/>
        <p:txBody>
          <a:bodyPr/>
          <a:lstStyle/>
          <a:p>
            <a:fld id="{2DBB0053-DDE7-406A-856E-71C72BA68091}" type="datetimeFigureOut">
              <a:rPr lang="nl-NL" smtClean="0"/>
              <a:t>25-4-2024</a:t>
            </a:fld>
            <a:endParaRPr lang="nl-NL"/>
          </a:p>
        </p:txBody>
      </p:sp>
      <p:sp>
        <p:nvSpPr>
          <p:cNvPr id="6" name="Tijdelijke aanduiding voor voettekst 5">
            <a:extLst>
              <a:ext uri="{FF2B5EF4-FFF2-40B4-BE49-F238E27FC236}">
                <a16:creationId xmlns:a16="http://schemas.microsoft.com/office/drawing/2014/main" id="{59C7AD4B-51A7-D364-3797-C4899AB1F1C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82FDA7E-A84C-A6FF-B2E8-4804A95A05F6}"/>
              </a:ext>
            </a:extLst>
          </p:cNvPr>
          <p:cNvSpPr>
            <a:spLocks noGrp="1"/>
          </p:cNvSpPr>
          <p:nvPr>
            <p:ph type="sldNum" sz="quarter" idx="12"/>
          </p:nvPr>
        </p:nvSpPr>
        <p:spPr/>
        <p:txBody>
          <a:bodyPr/>
          <a:lstStyle/>
          <a:p>
            <a:fld id="{FBFDBE25-44EE-449D-AFBD-948A47EBF106}" type="slidenum">
              <a:rPr lang="nl-NL" smtClean="0"/>
              <a:t>‹nr.›</a:t>
            </a:fld>
            <a:endParaRPr lang="nl-NL"/>
          </a:p>
        </p:txBody>
      </p:sp>
    </p:spTree>
    <p:extLst>
      <p:ext uri="{BB962C8B-B14F-4D97-AF65-F5344CB8AC3E}">
        <p14:creationId xmlns:p14="http://schemas.microsoft.com/office/powerpoint/2010/main" val="10611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DE0BE-44F3-90E0-711D-8BD82DF6AA9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C188468-3724-BB03-6EF3-F3D21D44FB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5C03EC8-BED2-F0E7-50EC-BF29E9395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99BFF5B-F00D-0CFA-F59F-CFA5713FABFE}"/>
              </a:ext>
            </a:extLst>
          </p:cNvPr>
          <p:cNvSpPr>
            <a:spLocks noGrp="1"/>
          </p:cNvSpPr>
          <p:nvPr>
            <p:ph type="dt" sz="half" idx="10"/>
          </p:nvPr>
        </p:nvSpPr>
        <p:spPr/>
        <p:txBody>
          <a:bodyPr/>
          <a:lstStyle/>
          <a:p>
            <a:fld id="{2DBB0053-DDE7-406A-856E-71C72BA68091}" type="datetimeFigureOut">
              <a:rPr lang="nl-NL" smtClean="0"/>
              <a:t>25-4-2024</a:t>
            </a:fld>
            <a:endParaRPr lang="nl-NL"/>
          </a:p>
        </p:txBody>
      </p:sp>
      <p:sp>
        <p:nvSpPr>
          <p:cNvPr id="6" name="Tijdelijke aanduiding voor voettekst 5">
            <a:extLst>
              <a:ext uri="{FF2B5EF4-FFF2-40B4-BE49-F238E27FC236}">
                <a16:creationId xmlns:a16="http://schemas.microsoft.com/office/drawing/2014/main" id="{741FF0FA-6B38-D4A9-C28E-F0D97149EEC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DFECD8C-E30E-8322-9E32-0105755D5419}"/>
              </a:ext>
            </a:extLst>
          </p:cNvPr>
          <p:cNvSpPr>
            <a:spLocks noGrp="1"/>
          </p:cNvSpPr>
          <p:nvPr>
            <p:ph type="sldNum" sz="quarter" idx="12"/>
          </p:nvPr>
        </p:nvSpPr>
        <p:spPr/>
        <p:txBody>
          <a:bodyPr/>
          <a:lstStyle/>
          <a:p>
            <a:fld id="{FBFDBE25-44EE-449D-AFBD-948A47EBF106}" type="slidenum">
              <a:rPr lang="nl-NL" smtClean="0"/>
              <a:t>‹nr.›</a:t>
            </a:fld>
            <a:endParaRPr lang="nl-NL"/>
          </a:p>
        </p:txBody>
      </p:sp>
    </p:spTree>
    <p:extLst>
      <p:ext uri="{BB962C8B-B14F-4D97-AF65-F5344CB8AC3E}">
        <p14:creationId xmlns:p14="http://schemas.microsoft.com/office/powerpoint/2010/main" val="414603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4D81E3E-EA50-122A-A5E2-C5CA48C4F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DA7B197-81E7-DB00-AE0B-8B2959ECA6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EBEAD08-8676-3CC3-2C6D-3A77D8FE38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BB0053-DDE7-406A-856E-71C72BA68091}" type="datetimeFigureOut">
              <a:rPr lang="nl-NL" smtClean="0"/>
              <a:t>25-4-2024</a:t>
            </a:fld>
            <a:endParaRPr lang="nl-NL"/>
          </a:p>
        </p:txBody>
      </p:sp>
      <p:sp>
        <p:nvSpPr>
          <p:cNvPr id="5" name="Tijdelijke aanduiding voor voettekst 4">
            <a:extLst>
              <a:ext uri="{FF2B5EF4-FFF2-40B4-BE49-F238E27FC236}">
                <a16:creationId xmlns:a16="http://schemas.microsoft.com/office/drawing/2014/main" id="{51262652-C04D-6DD3-2FF1-A29E9CF36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3FDCFF37-9C18-71B4-7834-A6ED904A9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FDBE25-44EE-449D-AFBD-948A47EBF106}" type="slidenum">
              <a:rPr lang="nl-NL" smtClean="0"/>
              <a:t>‹nr.›</a:t>
            </a:fld>
            <a:endParaRPr lang="nl-NL"/>
          </a:p>
        </p:txBody>
      </p:sp>
    </p:spTree>
    <p:extLst>
      <p:ext uri="{BB962C8B-B14F-4D97-AF65-F5344CB8AC3E}">
        <p14:creationId xmlns:p14="http://schemas.microsoft.com/office/powerpoint/2010/main" val="1560016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jdelijke aanduiding voor voettekst 4"/>
          <p:cNvSpPr txBox="1"/>
          <p:nvPr/>
        </p:nvSpPr>
        <p:spPr>
          <a:xfrm>
            <a:off x="3450335" y="6342061"/>
            <a:ext cx="737616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rPr dirty="0"/>
              <a:t>Echt </a:t>
            </a:r>
            <a:r>
              <a:rPr dirty="0" err="1"/>
              <a:t>werk</a:t>
            </a:r>
            <a:r>
              <a:t> maken van burgerparticipatie</a:t>
            </a:r>
          </a:p>
        </p:txBody>
      </p:sp>
      <p:sp>
        <p:nvSpPr>
          <p:cNvPr id="127" name="Titel 1"/>
          <p:cNvSpPr txBox="1">
            <a:spLocks noGrp="1"/>
          </p:cNvSpPr>
          <p:nvPr>
            <p:ph type="title"/>
          </p:nvPr>
        </p:nvSpPr>
        <p:spPr>
          <a:xfrm>
            <a:off x="614361" y="914400"/>
            <a:ext cx="4191005" cy="2298576"/>
          </a:xfrm>
          <a:prstGeom prst="rect">
            <a:avLst/>
          </a:prstGeom>
        </p:spPr>
        <p:txBody>
          <a:bodyPr/>
          <a:lstStyle>
            <a:lvl1pPr defTabSz="878187">
              <a:defRPr sz="5600" b="1">
                <a:effectLst>
                  <a:outerShdw blurRad="38100" dist="36591" dir="2700000" rotWithShape="0">
                    <a:srgbClr val="C0C0C0"/>
                  </a:outerShdw>
                </a:effectLst>
              </a:defRPr>
            </a:lvl1pPr>
          </a:lstStyle>
          <a:p>
            <a:r>
              <a:t>Stichting Dorpsraad Brummen</a:t>
            </a:r>
          </a:p>
        </p:txBody>
      </p:sp>
      <p:sp>
        <p:nvSpPr>
          <p:cNvPr id="128" name="Ondertitel 2"/>
          <p:cNvSpPr txBox="1">
            <a:spLocks noGrp="1"/>
          </p:cNvSpPr>
          <p:nvPr>
            <p:ph type="body" sz="quarter" idx="1"/>
          </p:nvPr>
        </p:nvSpPr>
        <p:spPr>
          <a:xfrm>
            <a:off x="604835" y="4953000"/>
            <a:ext cx="4200530" cy="990600"/>
          </a:xfrm>
          <a:prstGeom prst="rect">
            <a:avLst/>
          </a:prstGeom>
        </p:spPr>
        <p:txBody>
          <a:bodyPr/>
          <a:lstStyle/>
          <a:p>
            <a:pPr>
              <a:defRPr>
                <a:solidFill>
                  <a:srgbClr val="000000"/>
                </a:solidFill>
              </a:defRPr>
            </a:pPr>
            <a:r>
              <a:rPr dirty="0"/>
              <a:t>Jaar- en </a:t>
            </a:r>
            <a:r>
              <a:rPr dirty="0" err="1"/>
              <a:t>openbare</a:t>
            </a:r>
            <a:r>
              <a:rPr dirty="0"/>
              <a:t> </a:t>
            </a:r>
            <a:r>
              <a:rPr dirty="0" err="1"/>
              <a:t>vergadering</a:t>
            </a:r>
            <a:endParaRPr dirty="0"/>
          </a:p>
          <a:p>
            <a:pPr>
              <a:defRPr>
                <a:solidFill>
                  <a:srgbClr val="000000"/>
                </a:solidFill>
              </a:defRPr>
            </a:pPr>
            <a:r>
              <a:rPr lang="nl-NL" dirty="0"/>
              <a:t>e</a:t>
            </a:r>
            <a:r>
              <a:rPr dirty="0"/>
              <a:t>n </a:t>
            </a:r>
            <a:r>
              <a:rPr dirty="0" err="1"/>
              <a:t>presentatie</a:t>
            </a:r>
            <a:r>
              <a:rPr dirty="0"/>
              <a:t> de </a:t>
            </a:r>
            <a:r>
              <a:rPr dirty="0" err="1"/>
              <a:t>IJsselmarke</a:t>
            </a:r>
            <a:r>
              <a:rPr dirty="0"/>
              <a:t> </a:t>
            </a:r>
          </a:p>
          <a:p>
            <a:pPr>
              <a:defRPr>
                <a:solidFill>
                  <a:srgbClr val="000000"/>
                </a:solidFill>
              </a:defRPr>
            </a:pPr>
            <a:r>
              <a:rPr lang="nl-NL" dirty="0"/>
              <a:t>24 </a:t>
            </a:r>
            <a:r>
              <a:rPr dirty="0"/>
              <a:t>April 2024</a:t>
            </a:r>
          </a:p>
        </p:txBody>
      </p:sp>
      <p:grpSp>
        <p:nvGrpSpPr>
          <p:cNvPr id="131" name="Tijdelijke aanduiding voor afbeelding 13"/>
          <p:cNvGrpSpPr/>
          <p:nvPr/>
        </p:nvGrpSpPr>
        <p:grpSpPr>
          <a:xfrm>
            <a:off x="6100761" y="620684"/>
            <a:ext cx="5904661" cy="5029206"/>
            <a:chOff x="-1" y="-1"/>
            <a:chExt cx="5904659" cy="5029205"/>
          </a:xfrm>
        </p:grpSpPr>
        <p:sp>
          <p:nvSpPr>
            <p:cNvPr id="129" name="Rechthoek"/>
            <p:cNvSpPr/>
            <p:nvPr/>
          </p:nvSpPr>
          <p:spPr>
            <a:xfrm>
              <a:off x="-2" y="-2"/>
              <a:ext cx="5904660" cy="5029206"/>
            </a:xfrm>
            <a:prstGeom prst="rect">
              <a:avLst/>
            </a:prstGeom>
            <a:solidFill>
              <a:srgbClr val="F5EECF"/>
            </a:solidFill>
            <a:ln w="12700" cap="flat">
              <a:noFill/>
              <a:miter lim="400000"/>
            </a:ln>
            <a:effectLst/>
          </p:spPr>
          <p:txBody>
            <a:bodyPr wrap="square" lIns="45718" tIns="45718" rIns="45718" bIns="45718" numCol="1" anchor="ctr">
              <a:noAutofit/>
            </a:bodyPr>
            <a:lstStyle/>
            <a:p>
              <a:pPr>
                <a:defRPr>
                  <a:latin typeface="+mj-lt"/>
                  <a:ea typeface="+mj-ea"/>
                  <a:cs typeface="+mj-cs"/>
                  <a:sym typeface="Cambria"/>
                </a:defRPr>
              </a:pPr>
              <a:endParaRPr/>
            </a:p>
          </p:txBody>
        </p:sp>
        <p:pic>
          <p:nvPicPr>
            <p:cNvPr id="130" name="image2.jpeg" descr="image2.jpeg"/>
            <p:cNvPicPr>
              <a:picLocks noChangeAspect="1"/>
            </p:cNvPicPr>
            <p:nvPr/>
          </p:nvPicPr>
          <p:blipFill>
            <a:blip r:embed="rId2"/>
            <a:srcRect t="3685" b="3685"/>
            <a:stretch>
              <a:fillRect/>
            </a:stretch>
          </p:blipFill>
          <p:spPr>
            <a:xfrm>
              <a:off x="-1" y="-2"/>
              <a:ext cx="5904660" cy="5029206"/>
            </a:xfrm>
            <a:prstGeom prst="rect">
              <a:avLst/>
            </a:prstGeom>
            <a:ln w="12700" cap="flat">
              <a:noFill/>
              <a:miter lim="400000"/>
            </a:ln>
            <a:effectLst/>
          </p:spPr>
        </p:pic>
      </p:grpSp>
      <p:sp>
        <p:nvSpPr>
          <p:cNvPr id="132" name="Tijdelijke aanduiding voor dianummer 3"/>
          <p:cNvSpPr txBox="1">
            <a:spLocks noGrp="1"/>
          </p:cNvSpPr>
          <p:nvPr>
            <p:ph type="sldNum" sz="quarter" idx="4294967295"/>
          </p:nvPr>
        </p:nvSpPr>
        <p:spPr>
          <a:xfrm>
            <a:off x="10733936" y="6209031"/>
            <a:ext cx="167426"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jdelijke aanduiding voor voettekst 2"/>
          <p:cNvSpPr txBox="1"/>
          <p:nvPr/>
        </p:nvSpPr>
        <p:spPr>
          <a:xfrm>
            <a:off x="3098483" y="6472013"/>
            <a:ext cx="73761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t>Echt werk maken van burgerparticipatie</a:t>
            </a:r>
          </a:p>
        </p:txBody>
      </p:sp>
      <p:sp>
        <p:nvSpPr>
          <p:cNvPr id="185" name="Titel 1"/>
          <p:cNvSpPr txBox="1">
            <a:spLocks noGrp="1"/>
          </p:cNvSpPr>
          <p:nvPr>
            <p:ph type="title"/>
          </p:nvPr>
        </p:nvSpPr>
        <p:spPr>
          <a:xfrm>
            <a:off x="1300163" y="188637"/>
            <a:ext cx="9601201" cy="705202"/>
          </a:xfrm>
          <a:prstGeom prst="rect">
            <a:avLst/>
          </a:prstGeom>
        </p:spPr>
        <p:txBody>
          <a:bodyPr/>
          <a:lstStyle/>
          <a:p>
            <a:pPr algn="ctr"/>
            <a:r>
              <a:t>Jaaroverzicht 2023 (3)</a:t>
            </a:r>
          </a:p>
        </p:txBody>
      </p:sp>
      <p:sp>
        <p:nvSpPr>
          <p:cNvPr id="186" name="Tijdelijke aanduiding voor inhoud 3"/>
          <p:cNvSpPr txBox="1">
            <a:spLocks noGrp="1"/>
          </p:cNvSpPr>
          <p:nvPr>
            <p:ph type="body" idx="1"/>
          </p:nvPr>
        </p:nvSpPr>
        <p:spPr>
          <a:xfrm>
            <a:off x="1409258" y="893838"/>
            <a:ext cx="10153130" cy="6063767"/>
          </a:xfrm>
          <a:prstGeom prst="rect">
            <a:avLst/>
          </a:prstGeom>
        </p:spPr>
        <p:txBody>
          <a:bodyPr anchor="t"/>
          <a:lstStyle/>
          <a:p>
            <a:pPr>
              <a:defRPr sz="1600">
                <a:latin typeface="Calibri"/>
                <a:ea typeface="Calibri"/>
                <a:cs typeface="Calibri"/>
                <a:sym typeface="Calibri"/>
              </a:defRPr>
            </a:pPr>
            <a:r>
              <a:rPr dirty="0"/>
              <a:t>In 2023 </a:t>
            </a:r>
            <a:r>
              <a:rPr dirty="0" err="1"/>
              <a:t>organiseerde</a:t>
            </a:r>
            <a:r>
              <a:rPr dirty="0"/>
              <a:t> de Dorpsraad 4 </a:t>
            </a:r>
            <a:r>
              <a:rPr dirty="0" err="1"/>
              <a:t>maal</a:t>
            </a:r>
            <a:r>
              <a:rPr dirty="0"/>
              <a:t> </a:t>
            </a:r>
            <a:r>
              <a:rPr dirty="0" err="1"/>
              <a:t>een</a:t>
            </a:r>
            <a:r>
              <a:rPr dirty="0"/>
              <a:t> </a:t>
            </a:r>
            <a:r>
              <a:rPr dirty="0" err="1"/>
              <a:t>openbare</a:t>
            </a:r>
            <a:r>
              <a:rPr dirty="0"/>
              <a:t> </a:t>
            </a:r>
            <a:r>
              <a:rPr dirty="0" err="1"/>
              <a:t>vergadering</a:t>
            </a:r>
            <a:r>
              <a:rPr dirty="0"/>
              <a:t>. </a:t>
            </a:r>
            <a:r>
              <a:rPr dirty="0" err="1"/>
              <a:t>Inwoners</a:t>
            </a:r>
            <a:r>
              <a:rPr dirty="0"/>
              <a:t> van het </a:t>
            </a:r>
            <a:r>
              <a:rPr dirty="0" err="1"/>
              <a:t>dorp</a:t>
            </a:r>
            <a:r>
              <a:rPr dirty="0"/>
              <a:t> Brummen en </a:t>
            </a:r>
            <a:r>
              <a:rPr dirty="0" err="1"/>
              <a:t>andere</a:t>
            </a:r>
            <a:r>
              <a:rPr dirty="0"/>
              <a:t> </a:t>
            </a:r>
            <a:r>
              <a:rPr dirty="0" err="1"/>
              <a:t>geïnteresseerden</a:t>
            </a:r>
            <a:r>
              <a:rPr dirty="0"/>
              <a:t> </a:t>
            </a:r>
            <a:r>
              <a:rPr dirty="0" err="1"/>
              <a:t>werden</a:t>
            </a:r>
            <a:r>
              <a:rPr dirty="0"/>
              <a:t> </a:t>
            </a:r>
            <a:r>
              <a:rPr dirty="0" err="1"/>
              <a:t>bijgepraat</a:t>
            </a:r>
            <a:r>
              <a:rPr dirty="0"/>
              <a:t> over de </a:t>
            </a:r>
            <a:r>
              <a:rPr dirty="0" err="1"/>
              <a:t>verschillende</a:t>
            </a:r>
            <a:r>
              <a:rPr dirty="0"/>
              <a:t> werkzaamheden en </a:t>
            </a:r>
            <a:r>
              <a:rPr dirty="0" err="1"/>
              <a:t>projecten</a:t>
            </a:r>
            <a:r>
              <a:rPr dirty="0"/>
              <a:t> van de Dorpsraad. </a:t>
            </a:r>
            <a:r>
              <a:rPr dirty="0" err="1"/>
              <a:t>Daarnaast</a:t>
            </a:r>
            <a:r>
              <a:rPr dirty="0"/>
              <a:t> </a:t>
            </a:r>
            <a:r>
              <a:rPr dirty="0" err="1"/>
              <a:t>werden</a:t>
            </a:r>
            <a:r>
              <a:rPr dirty="0"/>
              <a:t> de </a:t>
            </a:r>
            <a:r>
              <a:rPr dirty="0" err="1"/>
              <a:t>aanwezigen</a:t>
            </a:r>
            <a:r>
              <a:rPr dirty="0"/>
              <a:t> door </a:t>
            </a:r>
            <a:r>
              <a:rPr dirty="0" err="1"/>
              <a:t>gemeente</a:t>
            </a:r>
            <a:r>
              <a:rPr dirty="0"/>
              <a:t>, SWB, </a:t>
            </a:r>
            <a:r>
              <a:rPr dirty="0" err="1"/>
              <a:t>Veluwonen</a:t>
            </a:r>
            <a:r>
              <a:rPr dirty="0"/>
              <a:t> en de </a:t>
            </a:r>
            <a:r>
              <a:rPr dirty="0" err="1"/>
              <a:t>opbouw</a:t>
            </a:r>
            <a:r>
              <a:rPr dirty="0"/>
              <a:t> </a:t>
            </a:r>
            <a:r>
              <a:rPr dirty="0" err="1"/>
              <a:t>werker</a:t>
            </a:r>
            <a:r>
              <a:rPr dirty="0"/>
              <a:t> </a:t>
            </a:r>
            <a:r>
              <a:rPr dirty="0" err="1"/>
              <a:t>geïnformeerd</a:t>
            </a:r>
            <a:r>
              <a:rPr dirty="0"/>
              <a:t> over diverse </a:t>
            </a:r>
            <a:r>
              <a:rPr dirty="0" err="1"/>
              <a:t>ontwikkelingen</a:t>
            </a:r>
            <a:r>
              <a:rPr dirty="0"/>
              <a:t>.</a:t>
            </a:r>
          </a:p>
          <a:p>
            <a:pPr>
              <a:defRPr sz="1600">
                <a:latin typeface="Calibri"/>
                <a:ea typeface="Calibri"/>
                <a:cs typeface="Calibri"/>
                <a:sym typeface="Calibri"/>
              </a:defRPr>
            </a:pPr>
            <a:r>
              <a:rPr dirty="0" err="1"/>
              <a:t>Tijdens</a:t>
            </a:r>
            <a:r>
              <a:rPr dirty="0"/>
              <a:t> de </a:t>
            </a:r>
            <a:r>
              <a:rPr dirty="0" err="1"/>
              <a:t>openbare</a:t>
            </a:r>
            <a:r>
              <a:rPr dirty="0"/>
              <a:t> </a:t>
            </a:r>
            <a:r>
              <a:rPr dirty="0" err="1"/>
              <a:t>vergaderingen</a:t>
            </a:r>
            <a:r>
              <a:rPr dirty="0"/>
              <a:t> </a:t>
            </a:r>
            <a:r>
              <a:rPr dirty="0" err="1"/>
              <a:t>vond</a:t>
            </a:r>
            <a:r>
              <a:rPr dirty="0"/>
              <a:t> </a:t>
            </a:r>
            <a:r>
              <a:rPr dirty="0" err="1"/>
              <a:t>een</a:t>
            </a:r>
            <a:r>
              <a:rPr dirty="0"/>
              <a:t> </a:t>
            </a:r>
            <a:r>
              <a:rPr dirty="0" err="1"/>
              <a:t>presentatie</a:t>
            </a:r>
            <a:r>
              <a:rPr dirty="0"/>
              <a:t> </a:t>
            </a:r>
            <a:r>
              <a:rPr dirty="0" err="1"/>
              <a:t>plaats</a:t>
            </a:r>
            <a:r>
              <a:rPr dirty="0"/>
              <a:t> door </a:t>
            </a:r>
            <a:r>
              <a:rPr dirty="0" err="1"/>
              <a:t>een</a:t>
            </a:r>
            <a:r>
              <a:rPr dirty="0"/>
              <a:t> </a:t>
            </a:r>
            <a:r>
              <a:rPr dirty="0" err="1"/>
              <a:t>bedrijf</a:t>
            </a:r>
            <a:r>
              <a:rPr dirty="0"/>
              <a:t>/</a:t>
            </a:r>
            <a:r>
              <a:rPr dirty="0" err="1"/>
              <a:t>instelling</a:t>
            </a:r>
            <a:r>
              <a:rPr dirty="0"/>
              <a:t>. Stand van </a:t>
            </a:r>
            <a:r>
              <a:rPr dirty="0" err="1"/>
              <a:t>zaken</a:t>
            </a:r>
            <a:r>
              <a:rPr dirty="0"/>
              <a:t> </a:t>
            </a:r>
            <a:r>
              <a:rPr dirty="0" err="1"/>
              <a:t>bij</a:t>
            </a:r>
            <a:r>
              <a:rPr dirty="0"/>
              <a:t> de </a:t>
            </a:r>
            <a:r>
              <a:rPr dirty="0" err="1"/>
              <a:t>renovatie</a:t>
            </a:r>
            <a:r>
              <a:rPr dirty="0"/>
              <a:t> van </a:t>
            </a:r>
            <a:r>
              <a:rPr dirty="0" err="1"/>
              <a:t>Reuversweerd</a:t>
            </a:r>
            <a:r>
              <a:rPr dirty="0"/>
              <a:t>, de </a:t>
            </a:r>
            <a:r>
              <a:rPr dirty="0" err="1"/>
              <a:t>warmtetransitie</a:t>
            </a:r>
            <a:r>
              <a:rPr dirty="0"/>
              <a:t> (</a:t>
            </a:r>
            <a:r>
              <a:rPr dirty="0" err="1"/>
              <a:t>samen</a:t>
            </a:r>
            <a:r>
              <a:rPr dirty="0"/>
              <a:t> met de </a:t>
            </a:r>
            <a:r>
              <a:rPr dirty="0" err="1"/>
              <a:t>gemeente</a:t>
            </a:r>
            <a:r>
              <a:rPr dirty="0"/>
              <a:t>), het </a:t>
            </a:r>
            <a:r>
              <a:rPr dirty="0" err="1"/>
              <a:t>Landschapnetwerk</a:t>
            </a:r>
            <a:r>
              <a:rPr dirty="0"/>
              <a:t> Brummen en de MAR </a:t>
            </a:r>
            <a:r>
              <a:rPr dirty="0" err="1"/>
              <a:t>zijn</a:t>
            </a:r>
            <a:r>
              <a:rPr dirty="0"/>
              <a:t> </a:t>
            </a:r>
            <a:r>
              <a:rPr dirty="0" err="1"/>
              <a:t>langsgekomen</a:t>
            </a:r>
            <a:r>
              <a:rPr dirty="0"/>
              <a:t>.</a:t>
            </a:r>
          </a:p>
          <a:p>
            <a:pPr>
              <a:defRPr sz="1600">
                <a:latin typeface="Calibri"/>
                <a:ea typeface="Calibri"/>
                <a:cs typeface="Calibri"/>
                <a:sym typeface="Calibri"/>
              </a:defRPr>
            </a:pPr>
            <a:r>
              <a:rPr dirty="0"/>
              <a:t> </a:t>
            </a:r>
          </a:p>
          <a:p>
            <a:pPr>
              <a:defRPr sz="1600">
                <a:latin typeface="Calibri"/>
                <a:ea typeface="Calibri"/>
                <a:cs typeface="Calibri"/>
                <a:sym typeface="Calibri"/>
              </a:defRPr>
            </a:pPr>
            <a:r>
              <a:rPr dirty="0"/>
              <a:t>Voor </a:t>
            </a:r>
            <a:r>
              <a:rPr dirty="0" err="1"/>
              <a:t>inwoners</a:t>
            </a:r>
            <a:r>
              <a:rPr dirty="0"/>
              <a:t> van het </a:t>
            </a:r>
            <a:r>
              <a:rPr dirty="0" err="1"/>
              <a:t>dorp</a:t>
            </a:r>
            <a:r>
              <a:rPr dirty="0"/>
              <a:t> met </a:t>
            </a:r>
            <a:r>
              <a:rPr dirty="0" err="1"/>
              <a:t>een</a:t>
            </a:r>
            <a:r>
              <a:rPr dirty="0"/>
              <a:t> </a:t>
            </a:r>
            <a:r>
              <a:rPr dirty="0" err="1"/>
              <a:t>vraag</a:t>
            </a:r>
            <a:r>
              <a:rPr dirty="0"/>
              <a:t> of </a:t>
            </a:r>
            <a:r>
              <a:rPr dirty="0" err="1"/>
              <a:t>een</a:t>
            </a:r>
            <a:r>
              <a:rPr dirty="0"/>
              <a:t> </a:t>
            </a:r>
            <a:r>
              <a:rPr dirty="0" err="1"/>
              <a:t>probleem</a:t>
            </a:r>
            <a:r>
              <a:rPr dirty="0"/>
              <a:t> </a:t>
            </a:r>
            <a:r>
              <a:rPr dirty="0" err="1"/>
              <a:t>waarbij</a:t>
            </a:r>
            <a:r>
              <a:rPr dirty="0"/>
              <a:t> de Dorpsraad </a:t>
            </a:r>
            <a:r>
              <a:rPr dirty="0" err="1"/>
              <a:t>zou</a:t>
            </a:r>
            <a:r>
              <a:rPr dirty="0"/>
              <a:t> </a:t>
            </a:r>
            <a:r>
              <a:rPr dirty="0" err="1"/>
              <a:t>kunnen</a:t>
            </a:r>
            <a:r>
              <a:rPr dirty="0"/>
              <a:t> </a:t>
            </a:r>
            <a:r>
              <a:rPr dirty="0" err="1"/>
              <a:t>ondersteunen</a:t>
            </a:r>
            <a:r>
              <a:rPr dirty="0"/>
              <a:t> was er </a:t>
            </a:r>
            <a:r>
              <a:rPr dirty="0" err="1"/>
              <a:t>voorafgaand</a:t>
            </a:r>
            <a:r>
              <a:rPr dirty="0"/>
              <a:t> </a:t>
            </a:r>
            <a:r>
              <a:rPr dirty="0" err="1"/>
              <a:t>aan</a:t>
            </a:r>
            <a:r>
              <a:rPr dirty="0"/>
              <a:t> de </a:t>
            </a:r>
            <a:r>
              <a:rPr dirty="0" err="1"/>
              <a:t>vergadering</a:t>
            </a:r>
            <a:r>
              <a:rPr dirty="0"/>
              <a:t> </a:t>
            </a:r>
            <a:r>
              <a:rPr dirty="0" err="1"/>
              <a:t>een</a:t>
            </a:r>
            <a:r>
              <a:rPr dirty="0"/>
              <a:t> </a:t>
            </a:r>
            <a:r>
              <a:rPr dirty="0" err="1"/>
              <a:t>inloop</a:t>
            </a:r>
            <a:r>
              <a:rPr dirty="0"/>
              <a:t>(</a:t>
            </a:r>
            <a:r>
              <a:rPr dirty="0" err="1"/>
              <a:t>spreek</a:t>
            </a:r>
            <a:r>
              <a:rPr dirty="0"/>
              <a:t>)</a:t>
            </a:r>
            <a:r>
              <a:rPr dirty="0" err="1"/>
              <a:t>uur</a:t>
            </a:r>
            <a:r>
              <a:rPr dirty="0"/>
              <a:t>. </a:t>
            </a:r>
          </a:p>
          <a:p>
            <a:pPr>
              <a:defRPr sz="1600">
                <a:latin typeface="Calibri"/>
                <a:ea typeface="Calibri"/>
                <a:cs typeface="Calibri"/>
                <a:sym typeface="Calibri"/>
              </a:defRPr>
            </a:pPr>
            <a:r>
              <a:rPr dirty="0" err="1"/>
              <a:t>Onze</a:t>
            </a:r>
            <a:r>
              <a:rPr dirty="0"/>
              <a:t> </a:t>
            </a:r>
            <a:r>
              <a:rPr dirty="0" err="1"/>
              <a:t>Openbare</a:t>
            </a:r>
            <a:r>
              <a:rPr dirty="0"/>
              <a:t> </a:t>
            </a:r>
            <a:r>
              <a:rPr dirty="0" err="1"/>
              <a:t>vergaderingen</a:t>
            </a:r>
            <a:r>
              <a:rPr dirty="0"/>
              <a:t> </a:t>
            </a:r>
            <a:r>
              <a:rPr dirty="0" err="1"/>
              <a:t>zijn</a:t>
            </a:r>
            <a:r>
              <a:rPr dirty="0"/>
              <a:t> </a:t>
            </a:r>
            <a:r>
              <a:rPr dirty="0" err="1"/>
              <a:t>gehouden</a:t>
            </a:r>
            <a:r>
              <a:rPr dirty="0"/>
              <a:t> op de </a:t>
            </a:r>
            <a:r>
              <a:rPr dirty="0" err="1"/>
              <a:t>woensdagavonden</a:t>
            </a:r>
            <a:r>
              <a:rPr dirty="0"/>
              <a:t>:</a:t>
            </a:r>
          </a:p>
          <a:p>
            <a:pPr>
              <a:defRPr sz="1600">
                <a:latin typeface="Calibri"/>
                <a:ea typeface="Calibri"/>
                <a:cs typeface="Calibri"/>
                <a:sym typeface="Calibri"/>
              </a:defRPr>
            </a:pPr>
            <a:r>
              <a:rPr dirty="0"/>
              <a:t>22 februari</a:t>
            </a:r>
          </a:p>
          <a:p>
            <a:pPr>
              <a:defRPr sz="1600">
                <a:latin typeface="Calibri"/>
                <a:ea typeface="Calibri"/>
                <a:cs typeface="Calibri"/>
                <a:sym typeface="Calibri"/>
              </a:defRPr>
            </a:pPr>
            <a:r>
              <a:rPr dirty="0"/>
              <a:t>19 </a:t>
            </a:r>
            <a:r>
              <a:rPr dirty="0" err="1"/>
              <a:t>april</a:t>
            </a:r>
            <a:endParaRPr dirty="0"/>
          </a:p>
          <a:p>
            <a:pPr>
              <a:defRPr sz="1600">
                <a:latin typeface="Calibri"/>
                <a:ea typeface="Calibri"/>
                <a:cs typeface="Calibri"/>
                <a:sym typeface="Calibri"/>
              </a:defRPr>
            </a:pPr>
            <a:r>
              <a:rPr dirty="0"/>
              <a:t>28 </a:t>
            </a:r>
            <a:r>
              <a:rPr dirty="0" err="1"/>
              <a:t>juni</a:t>
            </a:r>
            <a:endParaRPr dirty="0"/>
          </a:p>
          <a:p>
            <a:pPr>
              <a:defRPr sz="1600">
                <a:latin typeface="Calibri"/>
                <a:ea typeface="Calibri"/>
                <a:cs typeface="Calibri"/>
                <a:sym typeface="Calibri"/>
              </a:defRPr>
            </a:pPr>
            <a:r>
              <a:rPr dirty="0"/>
              <a:t>25 </a:t>
            </a:r>
            <a:r>
              <a:rPr dirty="0" err="1"/>
              <a:t>oktober</a:t>
            </a:r>
            <a:r>
              <a:rPr dirty="0"/>
              <a:t> </a:t>
            </a:r>
          </a:p>
          <a:p>
            <a:pPr>
              <a:defRPr sz="1600">
                <a:latin typeface="Calibri"/>
                <a:ea typeface="Calibri"/>
                <a:cs typeface="Calibri"/>
                <a:sym typeface="Calibri"/>
              </a:defRPr>
            </a:pPr>
            <a:r>
              <a:rPr dirty="0"/>
              <a:t>Er is </a:t>
            </a:r>
            <a:r>
              <a:rPr dirty="0" err="1"/>
              <a:t>een</a:t>
            </a:r>
            <a:r>
              <a:rPr dirty="0"/>
              <a:t> extra </a:t>
            </a:r>
            <a:r>
              <a:rPr dirty="0" err="1"/>
              <a:t>openbare</a:t>
            </a:r>
            <a:r>
              <a:rPr dirty="0"/>
              <a:t> </a:t>
            </a:r>
            <a:r>
              <a:rPr dirty="0" err="1"/>
              <a:t>vergadering</a:t>
            </a:r>
            <a:r>
              <a:rPr dirty="0"/>
              <a:t> </a:t>
            </a:r>
            <a:r>
              <a:rPr dirty="0" err="1"/>
              <a:t>ingepland</a:t>
            </a:r>
            <a:r>
              <a:rPr dirty="0"/>
              <a:t> op </a:t>
            </a:r>
            <a:r>
              <a:rPr lang="nl-NL" dirty="0"/>
              <a:t>29</a:t>
            </a:r>
            <a:r>
              <a:rPr dirty="0"/>
              <a:t> </a:t>
            </a:r>
            <a:r>
              <a:rPr dirty="0" err="1"/>
              <a:t>november</a:t>
            </a:r>
            <a:r>
              <a:rPr dirty="0"/>
              <a:t> 2023. </a:t>
            </a:r>
            <a:r>
              <a:rPr dirty="0" err="1"/>
              <a:t>Dit</a:t>
            </a:r>
            <a:r>
              <a:rPr dirty="0"/>
              <a:t> </a:t>
            </a:r>
            <a:r>
              <a:rPr dirty="0" err="1"/>
              <a:t>n.a.v</a:t>
            </a:r>
            <a:r>
              <a:rPr dirty="0"/>
              <a:t>. het </a:t>
            </a:r>
            <a:r>
              <a:rPr dirty="0" err="1"/>
              <a:t>Voorkeursrecht</a:t>
            </a:r>
            <a:r>
              <a:rPr dirty="0"/>
              <a:t> van de </a:t>
            </a:r>
            <a:r>
              <a:rPr dirty="0" err="1"/>
              <a:t>ge</a:t>
            </a:r>
            <a:r>
              <a:rPr lang="nl-NL" dirty="0" err="1"/>
              <a:t>meente</a:t>
            </a:r>
            <a:r>
              <a:rPr dirty="0"/>
              <a:t> op </a:t>
            </a:r>
            <a:r>
              <a:rPr dirty="0" err="1"/>
              <a:t>een</a:t>
            </a:r>
            <a:r>
              <a:rPr dirty="0"/>
              <a:t> </a:t>
            </a:r>
            <a:r>
              <a:rPr dirty="0" err="1"/>
              <a:t>aantal</a:t>
            </a:r>
            <a:r>
              <a:rPr dirty="0"/>
              <a:t> </a:t>
            </a:r>
            <a:r>
              <a:rPr dirty="0" err="1"/>
              <a:t>percelen</a:t>
            </a:r>
            <a:r>
              <a:rPr dirty="0"/>
              <a:t> in en </a:t>
            </a:r>
            <a:r>
              <a:rPr dirty="0" err="1"/>
              <a:t>rond</a:t>
            </a:r>
            <a:r>
              <a:rPr dirty="0"/>
              <a:t> Brummen.</a:t>
            </a:r>
          </a:p>
          <a:p>
            <a:pPr>
              <a:defRPr sz="1600">
                <a:latin typeface="Calibri"/>
                <a:ea typeface="Calibri"/>
                <a:cs typeface="Calibri"/>
                <a:sym typeface="Calibri"/>
              </a:defRPr>
            </a:pPr>
            <a:br>
              <a:rPr dirty="0"/>
            </a:br>
            <a:r>
              <a:rPr dirty="0" err="1"/>
              <a:t>Daarnaast</a:t>
            </a:r>
            <a:r>
              <a:rPr dirty="0"/>
              <a:t> </a:t>
            </a:r>
            <a:r>
              <a:rPr dirty="0" err="1"/>
              <a:t>hebben</a:t>
            </a:r>
            <a:r>
              <a:rPr dirty="0"/>
              <a:t> </a:t>
            </a:r>
            <a:r>
              <a:rPr dirty="0" err="1"/>
              <a:t>ook</a:t>
            </a:r>
            <a:r>
              <a:rPr dirty="0"/>
              <a:t> 10 interne </a:t>
            </a:r>
            <a:r>
              <a:rPr dirty="0" err="1"/>
              <a:t>overleggen</a:t>
            </a:r>
            <a:r>
              <a:rPr dirty="0"/>
              <a:t> </a:t>
            </a:r>
            <a:r>
              <a:rPr dirty="0" err="1"/>
              <a:t>gehad</a:t>
            </a:r>
            <a:r>
              <a:rPr dirty="0"/>
              <a:t>.</a:t>
            </a:r>
          </a:p>
          <a:p>
            <a:pPr>
              <a:defRPr sz="1600">
                <a:latin typeface="Calibri"/>
                <a:ea typeface="Calibri"/>
                <a:cs typeface="Calibri"/>
                <a:sym typeface="Calibri"/>
              </a:defRPr>
            </a:pPr>
            <a:endParaRPr dirty="0"/>
          </a:p>
          <a:p>
            <a:pPr>
              <a:defRPr sz="1600">
                <a:latin typeface="Calibri"/>
                <a:ea typeface="Calibri"/>
                <a:cs typeface="Calibri"/>
                <a:sym typeface="Calibri"/>
              </a:defRPr>
            </a:pPr>
            <a:r>
              <a:rPr dirty="0" err="1"/>
              <a:t>Verder</a:t>
            </a:r>
            <a:r>
              <a:rPr dirty="0"/>
              <a:t> is er </a:t>
            </a:r>
            <a:r>
              <a:rPr dirty="0" err="1"/>
              <a:t>regulier</a:t>
            </a:r>
            <a:r>
              <a:rPr dirty="0"/>
              <a:t> </a:t>
            </a:r>
            <a:r>
              <a:rPr dirty="0" err="1"/>
              <a:t>overleg</a:t>
            </a:r>
            <a:r>
              <a:rPr dirty="0"/>
              <a:t> met de </a:t>
            </a:r>
            <a:r>
              <a:rPr dirty="0" err="1"/>
              <a:t>wethouder</a:t>
            </a:r>
            <a:r>
              <a:rPr dirty="0"/>
              <a:t> Steven </a:t>
            </a:r>
            <a:r>
              <a:rPr dirty="0" err="1"/>
              <a:t>v.d.</a:t>
            </a:r>
            <a:r>
              <a:rPr dirty="0"/>
              <a:t> Graaf en </a:t>
            </a:r>
            <a:r>
              <a:rPr dirty="0" err="1"/>
              <a:t>contactfunctionaris</a:t>
            </a:r>
            <a:r>
              <a:rPr dirty="0"/>
              <a:t> Saskia van Bon, die Marchel Romeijn </a:t>
            </a:r>
            <a:r>
              <a:rPr dirty="0" err="1"/>
              <a:t>heeft</a:t>
            </a:r>
            <a:r>
              <a:rPr dirty="0"/>
              <a:t> </a:t>
            </a:r>
            <a:r>
              <a:rPr dirty="0" err="1"/>
              <a:t>vervangen</a:t>
            </a:r>
            <a:r>
              <a:rPr dirty="0"/>
              <a:t>.</a:t>
            </a:r>
          </a:p>
          <a:p>
            <a:pPr>
              <a:defRPr sz="1600">
                <a:latin typeface="Calibri"/>
                <a:ea typeface="Calibri"/>
                <a:cs typeface="Calibri"/>
                <a:sym typeface="Calibri"/>
              </a:defRPr>
            </a:pPr>
            <a:endParaRPr dirty="0"/>
          </a:p>
          <a:p>
            <a:pPr>
              <a:defRPr sz="1600">
                <a:latin typeface="Calibri"/>
                <a:ea typeface="Calibri"/>
                <a:cs typeface="Calibri"/>
                <a:sym typeface="Calibri"/>
              </a:defRPr>
            </a:pPr>
            <a:r>
              <a:rPr dirty="0"/>
              <a:t>Er </a:t>
            </a:r>
            <a:r>
              <a:rPr dirty="0" err="1"/>
              <a:t>zijn</a:t>
            </a:r>
            <a:r>
              <a:rPr dirty="0"/>
              <a:t> </a:t>
            </a:r>
            <a:r>
              <a:rPr dirty="0" err="1"/>
              <a:t>ook</a:t>
            </a:r>
            <a:r>
              <a:rPr dirty="0"/>
              <a:t> </a:t>
            </a:r>
            <a:r>
              <a:rPr dirty="0" err="1"/>
              <a:t>overleggen</a:t>
            </a:r>
            <a:r>
              <a:rPr dirty="0"/>
              <a:t> </a:t>
            </a:r>
            <a:r>
              <a:rPr dirty="0" err="1"/>
              <a:t>geweest</a:t>
            </a:r>
            <a:r>
              <a:rPr dirty="0"/>
              <a:t> met de </a:t>
            </a:r>
            <a:r>
              <a:rPr dirty="0" err="1"/>
              <a:t>overige</a:t>
            </a:r>
            <a:r>
              <a:rPr dirty="0"/>
              <a:t> </a:t>
            </a:r>
            <a:r>
              <a:rPr dirty="0" err="1"/>
              <a:t>wijk</a:t>
            </a:r>
            <a:r>
              <a:rPr dirty="0"/>
              <a:t>- en </a:t>
            </a:r>
            <a:r>
              <a:rPr dirty="0" err="1"/>
              <a:t>dorpsraden</a:t>
            </a:r>
            <a:r>
              <a:rPr dirty="0"/>
              <a:t>, </a:t>
            </a:r>
            <a:r>
              <a:rPr dirty="0" err="1"/>
              <a:t>m.n.</a:t>
            </a:r>
            <a:r>
              <a:rPr dirty="0"/>
              <a:t> </a:t>
            </a:r>
            <a:r>
              <a:rPr dirty="0" err="1"/>
              <a:t>gericht</a:t>
            </a:r>
            <a:r>
              <a:rPr dirty="0"/>
              <a:t> op </a:t>
            </a:r>
            <a:r>
              <a:rPr dirty="0" err="1"/>
              <a:t>gebiedsgericht</a:t>
            </a:r>
            <a:r>
              <a:rPr dirty="0"/>
              <a:t> </a:t>
            </a:r>
            <a:r>
              <a:rPr dirty="0" err="1"/>
              <a:t>werken</a:t>
            </a:r>
            <a:r>
              <a:rPr dirty="0"/>
              <a:t>  en </a:t>
            </a:r>
            <a:r>
              <a:rPr dirty="0" err="1"/>
              <a:t>herziening</a:t>
            </a:r>
            <a:r>
              <a:rPr dirty="0"/>
              <a:t> van het </a:t>
            </a:r>
            <a:r>
              <a:rPr dirty="0" err="1"/>
              <a:t>participatiebeleid</a:t>
            </a:r>
            <a:r>
              <a:rPr dirty="0"/>
              <a:t> </a:t>
            </a:r>
            <a:r>
              <a:rPr dirty="0" err="1"/>
              <a:t>bij</a:t>
            </a:r>
            <a:r>
              <a:rPr dirty="0"/>
              <a:t> de </a:t>
            </a:r>
            <a:r>
              <a:rPr dirty="0" err="1"/>
              <a:t>gemeente</a:t>
            </a:r>
            <a:r>
              <a:rPr dirty="0"/>
              <a:t>.</a:t>
            </a:r>
          </a:p>
        </p:txBody>
      </p:sp>
      <p:sp>
        <p:nvSpPr>
          <p:cNvPr id="187" name="Tijdelijke aanduiding voor dianummer 4"/>
          <p:cNvSpPr txBox="1">
            <a:spLocks noGrp="1"/>
          </p:cNvSpPr>
          <p:nvPr>
            <p:ph type="sldNum" sz="quarter" idx="4294967295"/>
          </p:nvPr>
        </p:nvSpPr>
        <p:spPr>
          <a:xfrm>
            <a:off x="10670648" y="6209031"/>
            <a:ext cx="230715"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 calcmode="lin" valueType="num">
                                      <p:cBhvr additive="base">
                                        <p:cTn id="7" dur="500" fill="hold"/>
                                        <p:tgtEl>
                                          <p:spTgt spid="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6">
                                            <p:txEl>
                                              <p:pRg st="1" end="1"/>
                                            </p:txEl>
                                          </p:spTgt>
                                        </p:tgtEl>
                                        <p:attrNameLst>
                                          <p:attrName>style.visibility</p:attrName>
                                        </p:attrNameLst>
                                      </p:cBhvr>
                                      <p:to>
                                        <p:strVal val="visible"/>
                                      </p:to>
                                    </p:set>
                                    <p:anim calcmode="lin" valueType="num">
                                      <p:cBhvr additive="base">
                                        <p:cTn id="13" dur="500" fill="hold"/>
                                        <p:tgtEl>
                                          <p:spTgt spid="1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anim calcmode="lin" valueType="num">
                                      <p:cBhvr additive="base">
                                        <p:cTn id="19" dur="500" fill="hold"/>
                                        <p:tgtEl>
                                          <p:spTgt spid="1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6">
                                            <p:txEl>
                                              <p:pRg st="4" end="4"/>
                                            </p:txEl>
                                          </p:spTgt>
                                        </p:tgtEl>
                                        <p:attrNameLst>
                                          <p:attrName>style.visibility</p:attrName>
                                        </p:attrNameLst>
                                      </p:cBhvr>
                                      <p:to>
                                        <p:strVal val="visible"/>
                                      </p:to>
                                    </p:set>
                                    <p:anim calcmode="lin" valueType="num">
                                      <p:cBhvr additive="base">
                                        <p:cTn id="25" dur="500" fill="hold"/>
                                        <p:tgtEl>
                                          <p:spTgt spid="18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6">
                                            <p:txEl>
                                              <p:pRg st="5" end="5"/>
                                            </p:txEl>
                                          </p:spTgt>
                                        </p:tgtEl>
                                        <p:attrNameLst>
                                          <p:attrName>style.visibility</p:attrName>
                                        </p:attrNameLst>
                                      </p:cBhvr>
                                      <p:to>
                                        <p:strVal val="visible"/>
                                      </p:to>
                                    </p:set>
                                    <p:anim calcmode="lin" valueType="num">
                                      <p:cBhvr additive="base">
                                        <p:cTn id="31" dur="500" fill="hold"/>
                                        <p:tgtEl>
                                          <p:spTgt spid="18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6">
                                            <p:txEl>
                                              <p:pRg st="6" end="6"/>
                                            </p:txEl>
                                          </p:spTgt>
                                        </p:tgtEl>
                                        <p:attrNameLst>
                                          <p:attrName>style.visibility</p:attrName>
                                        </p:attrNameLst>
                                      </p:cBhvr>
                                      <p:to>
                                        <p:strVal val="visible"/>
                                      </p:to>
                                    </p:set>
                                    <p:anim calcmode="lin" valueType="num">
                                      <p:cBhvr additive="base">
                                        <p:cTn id="37" dur="500" fill="hold"/>
                                        <p:tgtEl>
                                          <p:spTgt spid="18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6">
                                            <p:txEl>
                                              <p:pRg st="7" end="7"/>
                                            </p:txEl>
                                          </p:spTgt>
                                        </p:tgtEl>
                                        <p:attrNameLst>
                                          <p:attrName>style.visibility</p:attrName>
                                        </p:attrNameLst>
                                      </p:cBhvr>
                                      <p:to>
                                        <p:strVal val="visible"/>
                                      </p:to>
                                    </p:set>
                                    <p:anim calcmode="lin" valueType="num">
                                      <p:cBhvr additive="base">
                                        <p:cTn id="43" dur="500" fill="hold"/>
                                        <p:tgtEl>
                                          <p:spTgt spid="18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6">
                                            <p:txEl>
                                              <p:pRg st="8" end="8"/>
                                            </p:txEl>
                                          </p:spTgt>
                                        </p:tgtEl>
                                        <p:attrNameLst>
                                          <p:attrName>style.visibility</p:attrName>
                                        </p:attrNameLst>
                                      </p:cBhvr>
                                      <p:to>
                                        <p:strVal val="visible"/>
                                      </p:to>
                                    </p:set>
                                    <p:anim calcmode="lin" valueType="num">
                                      <p:cBhvr additive="base">
                                        <p:cTn id="49" dur="500" fill="hold"/>
                                        <p:tgtEl>
                                          <p:spTgt spid="18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6">
                                            <p:txEl>
                                              <p:pRg st="9" end="9"/>
                                            </p:txEl>
                                          </p:spTgt>
                                        </p:tgtEl>
                                        <p:attrNameLst>
                                          <p:attrName>style.visibility</p:attrName>
                                        </p:attrNameLst>
                                      </p:cBhvr>
                                      <p:to>
                                        <p:strVal val="visible"/>
                                      </p:to>
                                    </p:set>
                                    <p:anim calcmode="lin" valueType="num">
                                      <p:cBhvr additive="base">
                                        <p:cTn id="55" dur="500" fill="hold"/>
                                        <p:tgtEl>
                                          <p:spTgt spid="18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6">
                                            <p:txEl>
                                              <p:pRg st="10" end="10"/>
                                            </p:txEl>
                                          </p:spTgt>
                                        </p:tgtEl>
                                        <p:attrNameLst>
                                          <p:attrName>style.visibility</p:attrName>
                                        </p:attrNameLst>
                                      </p:cBhvr>
                                      <p:to>
                                        <p:strVal val="visible"/>
                                      </p:to>
                                    </p:set>
                                    <p:anim calcmode="lin" valueType="num">
                                      <p:cBhvr additive="base">
                                        <p:cTn id="61" dur="500" fill="hold"/>
                                        <p:tgtEl>
                                          <p:spTgt spid="186">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86">
                                            <p:txEl>
                                              <p:pRg st="12" end="12"/>
                                            </p:txEl>
                                          </p:spTgt>
                                        </p:tgtEl>
                                        <p:attrNameLst>
                                          <p:attrName>style.visibility</p:attrName>
                                        </p:attrNameLst>
                                      </p:cBhvr>
                                      <p:to>
                                        <p:strVal val="visible"/>
                                      </p:to>
                                    </p:set>
                                    <p:anim calcmode="lin" valueType="num">
                                      <p:cBhvr additive="base">
                                        <p:cTn id="67" dur="500" fill="hold"/>
                                        <p:tgtEl>
                                          <p:spTgt spid="186">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86">
                                            <p:txEl>
                                              <p:pRg st="14" end="14"/>
                                            </p:txEl>
                                          </p:spTgt>
                                        </p:tgtEl>
                                        <p:attrNameLst>
                                          <p:attrName>style.visibility</p:attrName>
                                        </p:attrNameLst>
                                      </p:cBhvr>
                                      <p:to>
                                        <p:strVal val="visible"/>
                                      </p:to>
                                    </p:set>
                                    <p:anim calcmode="lin" valueType="num">
                                      <p:cBhvr additive="base">
                                        <p:cTn id="73" dur="500" fill="hold"/>
                                        <p:tgtEl>
                                          <p:spTgt spid="186">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6">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ijdelijke aanduiding voor voettekst 2"/>
          <p:cNvSpPr txBox="1"/>
          <p:nvPr/>
        </p:nvSpPr>
        <p:spPr>
          <a:xfrm>
            <a:off x="3098483" y="6472013"/>
            <a:ext cx="737616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2000">
                <a:latin typeface="+mj-lt"/>
                <a:ea typeface="+mj-ea"/>
                <a:cs typeface="+mj-cs"/>
                <a:sym typeface="Cambria"/>
              </a:defRPr>
            </a:lvl1pPr>
          </a:lstStyle>
          <a:p>
            <a:r>
              <a:t>Echt werk maken van burgerparticipatie</a:t>
            </a:r>
          </a:p>
        </p:txBody>
      </p:sp>
      <p:sp>
        <p:nvSpPr>
          <p:cNvPr id="190" name="Titel 1"/>
          <p:cNvSpPr txBox="1">
            <a:spLocks noGrp="1"/>
          </p:cNvSpPr>
          <p:nvPr>
            <p:ph type="title"/>
          </p:nvPr>
        </p:nvSpPr>
        <p:spPr>
          <a:xfrm>
            <a:off x="1300163" y="-3"/>
            <a:ext cx="9601201" cy="777211"/>
          </a:xfrm>
          <a:prstGeom prst="rect">
            <a:avLst/>
          </a:prstGeom>
        </p:spPr>
        <p:txBody>
          <a:bodyPr/>
          <a:lstStyle/>
          <a:p>
            <a:pPr algn="ctr"/>
            <a:r>
              <a:rPr dirty="0" err="1"/>
              <a:t>Jaaroverzicht</a:t>
            </a:r>
            <a:r>
              <a:rPr dirty="0"/>
              <a:t> 2023 (</a:t>
            </a:r>
            <a:r>
              <a:rPr lang="nl-NL" dirty="0"/>
              <a:t>4</a:t>
            </a:r>
            <a:r>
              <a:rPr dirty="0"/>
              <a:t>)</a:t>
            </a:r>
          </a:p>
        </p:txBody>
      </p:sp>
      <p:sp>
        <p:nvSpPr>
          <p:cNvPr id="191" name="Tijdelijke aanduiding voor inhoud 3"/>
          <p:cNvSpPr txBox="1">
            <a:spLocks noGrp="1"/>
          </p:cNvSpPr>
          <p:nvPr>
            <p:ph type="body" idx="1"/>
          </p:nvPr>
        </p:nvSpPr>
        <p:spPr>
          <a:xfrm>
            <a:off x="865886" y="842819"/>
            <a:ext cx="8314513" cy="6048884"/>
          </a:xfrm>
          <a:prstGeom prst="rect">
            <a:avLst/>
          </a:prstGeom>
        </p:spPr>
        <p:txBody>
          <a:bodyPr anchor="t"/>
          <a:lstStyle/>
          <a:p>
            <a:pPr marL="228600" indent="-228600">
              <a:spcBef>
                <a:spcPts val="1800"/>
              </a:spcBef>
              <a:buSzPct val="90000"/>
              <a:buFont typeface="Arial"/>
              <a:buChar char="•"/>
              <a:defRPr sz="1600">
                <a:latin typeface="Calibri"/>
                <a:ea typeface="Calibri"/>
                <a:cs typeface="Calibri"/>
                <a:sym typeface="Calibri"/>
              </a:defRPr>
            </a:pPr>
            <a:r>
              <a:rPr dirty="0"/>
              <a:t>De Dorpsraad </a:t>
            </a:r>
            <a:r>
              <a:rPr dirty="0" err="1"/>
              <a:t>heeft</a:t>
            </a:r>
            <a:r>
              <a:rPr dirty="0"/>
              <a:t> </a:t>
            </a:r>
            <a:r>
              <a:rPr lang="nl-NL" dirty="0"/>
              <a:t>vorig jaar initiatieven ontplooid om Burgerberaad op de kaart te zetten.</a:t>
            </a:r>
          </a:p>
          <a:p>
            <a:pPr marL="228600" indent="-228600">
              <a:spcBef>
                <a:spcPts val="1800"/>
              </a:spcBef>
              <a:buSzPct val="90000"/>
              <a:buFont typeface="Arial"/>
              <a:buChar char="•"/>
              <a:defRPr sz="1600">
                <a:latin typeface="Calibri"/>
                <a:ea typeface="Calibri"/>
                <a:cs typeface="Calibri"/>
                <a:sym typeface="Calibri"/>
              </a:defRPr>
            </a:pPr>
            <a:r>
              <a:rPr lang="nl-NL" dirty="0"/>
              <a:t>Begin 2023 een brief gezonden naar de gemeenteraad, cc aan B&amp;W</a:t>
            </a:r>
          </a:p>
          <a:p>
            <a:pPr marL="228600" indent="-228600">
              <a:spcBef>
                <a:spcPts val="1800"/>
              </a:spcBef>
              <a:buSzPct val="90000"/>
              <a:buFont typeface="Arial"/>
              <a:buChar char="•"/>
              <a:defRPr sz="1600">
                <a:latin typeface="Calibri"/>
                <a:ea typeface="Calibri"/>
                <a:cs typeface="Calibri"/>
                <a:sym typeface="Calibri"/>
              </a:defRPr>
            </a:pPr>
            <a:r>
              <a:rPr lang="nl-NL" dirty="0"/>
              <a:t>Diverse bijeenkomsten bijgewoond, o.a. VNG</a:t>
            </a:r>
          </a:p>
          <a:p>
            <a:pPr marL="228600" indent="-228600">
              <a:spcBef>
                <a:spcPts val="1800"/>
              </a:spcBef>
              <a:buSzPct val="90000"/>
              <a:buFont typeface="Arial"/>
              <a:buChar char="•"/>
              <a:defRPr sz="1600">
                <a:latin typeface="Calibri"/>
                <a:ea typeface="Calibri"/>
                <a:cs typeface="Calibri"/>
                <a:sym typeface="Calibri"/>
              </a:defRPr>
            </a:pPr>
            <a:r>
              <a:rPr lang="nl-NL" dirty="0"/>
              <a:t>Veel gemeenten zijn op één of andere manier bezig met Burgerberaad</a:t>
            </a:r>
          </a:p>
          <a:p>
            <a:pPr marL="228600" indent="-228600">
              <a:spcBef>
                <a:spcPts val="1800"/>
              </a:spcBef>
              <a:buSzPct val="90000"/>
              <a:buFont typeface="Arial"/>
              <a:buChar char="•"/>
              <a:defRPr sz="1600">
                <a:latin typeface="Calibri"/>
                <a:ea typeface="Calibri"/>
                <a:cs typeface="Calibri"/>
                <a:sym typeface="Calibri"/>
              </a:defRPr>
            </a:pPr>
            <a:r>
              <a:rPr lang="nl-NL" dirty="0"/>
              <a:t>Na de zomervakantie rondje langs de fracties gemaakt, omdat we nul antwoord kregen op onze brief</a:t>
            </a:r>
          </a:p>
          <a:p>
            <a:pPr marL="228600" indent="-228600">
              <a:spcBef>
                <a:spcPts val="1800"/>
              </a:spcBef>
              <a:buSzPct val="90000"/>
              <a:buFont typeface="Arial"/>
              <a:buChar char="•"/>
              <a:defRPr sz="1600">
                <a:latin typeface="Calibri"/>
                <a:ea typeface="Calibri"/>
                <a:cs typeface="Calibri"/>
                <a:sym typeface="Calibri"/>
              </a:defRPr>
            </a:pPr>
            <a:r>
              <a:rPr lang="nl-NL" dirty="0"/>
              <a:t>Ook daarna is er geen animo gebleken bij de gemeenteraad</a:t>
            </a:r>
          </a:p>
          <a:p>
            <a:pPr marL="228600" indent="-228600">
              <a:spcBef>
                <a:spcPts val="1800"/>
              </a:spcBef>
              <a:buSzPct val="90000"/>
              <a:buFont typeface="Arial"/>
              <a:buChar char="•"/>
              <a:defRPr sz="1600">
                <a:latin typeface="Calibri"/>
                <a:ea typeface="Calibri"/>
                <a:cs typeface="Calibri"/>
                <a:sym typeface="Calibri"/>
              </a:defRPr>
            </a:pPr>
            <a:r>
              <a:rPr lang="nl-NL" dirty="0"/>
              <a:t>Begin 2024 heeft de Dorpsraad met G1000 een Burgerberaad café georganiseerd</a:t>
            </a:r>
            <a:r>
              <a:rPr dirty="0"/>
              <a:t> </a:t>
            </a:r>
            <a:endParaRPr lang="nl-NL" dirty="0"/>
          </a:p>
          <a:p>
            <a:pPr marL="228600" indent="-228600">
              <a:spcBef>
                <a:spcPts val="1800"/>
              </a:spcBef>
              <a:buSzPct val="90000"/>
              <a:buFont typeface="Arial"/>
              <a:buChar char="•"/>
              <a:defRPr sz="1600">
                <a:latin typeface="Calibri"/>
                <a:ea typeface="Calibri"/>
                <a:cs typeface="Calibri"/>
                <a:sym typeface="Calibri"/>
              </a:defRPr>
            </a:pPr>
            <a:r>
              <a:rPr lang="nl-NL" dirty="0"/>
              <a:t>We beraden ons over vervolgstappen</a:t>
            </a:r>
            <a:endParaRPr dirty="0"/>
          </a:p>
          <a:p>
            <a:pPr marL="228600" indent="-228600">
              <a:spcBef>
                <a:spcPts val="1800"/>
              </a:spcBef>
              <a:buSzPct val="90000"/>
              <a:buFont typeface="Arial"/>
              <a:buChar char="•"/>
              <a:defRPr sz="1600">
                <a:latin typeface="Calibri"/>
                <a:ea typeface="Calibri"/>
                <a:cs typeface="Calibri"/>
                <a:sym typeface="Calibri"/>
              </a:defRPr>
            </a:pPr>
            <a:endParaRPr dirty="0"/>
          </a:p>
        </p:txBody>
      </p:sp>
      <p:sp>
        <p:nvSpPr>
          <p:cNvPr id="192" name="Tijdelijke aanduiding voor dianummer 4"/>
          <p:cNvSpPr txBox="1">
            <a:spLocks noGrp="1"/>
          </p:cNvSpPr>
          <p:nvPr>
            <p:ph type="sldNum" sz="quarter" idx="4294967295"/>
          </p:nvPr>
        </p:nvSpPr>
        <p:spPr>
          <a:xfrm>
            <a:off x="10670648" y="6209031"/>
            <a:ext cx="230715" cy="2311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294342878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ijdelijke aanduiding voor voettekst 2"/>
          <p:cNvSpPr txBox="1"/>
          <p:nvPr/>
        </p:nvSpPr>
        <p:spPr>
          <a:xfrm>
            <a:off x="3098483" y="6472013"/>
            <a:ext cx="73761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t>Echt werk maken van burgerparticipatie</a:t>
            </a:r>
          </a:p>
        </p:txBody>
      </p:sp>
      <p:sp>
        <p:nvSpPr>
          <p:cNvPr id="190" name="Titel 1"/>
          <p:cNvSpPr txBox="1">
            <a:spLocks noGrp="1"/>
          </p:cNvSpPr>
          <p:nvPr>
            <p:ph type="title"/>
          </p:nvPr>
        </p:nvSpPr>
        <p:spPr>
          <a:xfrm>
            <a:off x="1300163" y="-3"/>
            <a:ext cx="9601201" cy="777211"/>
          </a:xfrm>
          <a:prstGeom prst="rect">
            <a:avLst/>
          </a:prstGeom>
        </p:spPr>
        <p:txBody>
          <a:bodyPr/>
          <a:lstStyle/>
          <a:p>
            <a:pPr algn="ctr"/>
            <a:r>
              <a:rPr dirty="0" err="1"/>
              <a:t>Jaaroverzicht</a:t>
            </a:r>
            <a:r>
              <a:rPr dirty="0"/>
              <a:t> 2023 (</a:t>
            </a:r>
            <a:r>
              <a:rPr lang="nl-NL" dirty="0"/>
              <a:t>5</a:t>
            </a:r>
            <a:r>
              <a:rPr dirty="0"/>
              <a:t>)</a:t>
            </a:r>
          </a:p>
        </p:txBody>
      </p:sp>
      <p:sp>
        <p:nvSpPr>
          <p:cNvPr id="191" name="Tijdelijke aanduiding voor inhoud 3"/>
          <p:cNvSpPr txBox="1">
            <a:spLocks noGrp="1"/>
          </p:cNvSpPr>
          <p:nvPr>
            <p:ph type="body" idx="1"/>
          </p:nvPr>
        </p:nvSpPr>
        <p:spPr>
          <a:xfrm>
            <a:off x="865886" y="842819"/>
            <a:ext cx="8314513" cy="6048884"/>
          </a:xfrm>
          <a:prstGeom prst="rect">
            <a:avLst/>
          </a:prstGeom>
        </p:spPr>
        <p:txBody>
          <a:bodyPr anchor="t"/>
          <a:lstStyle/>
          <a:p>
            <a:pPr marL="228600" indent="-228600">
              <a:spcBef>
                <a:spcPts val="1800"/>
              </a:spcBef>
              <a:buSzPct val="90000"/>
              <a:buFont typeface="Arial"/>
              <a:buChar char="•"/>
              <a:defRPr sz="1600">
                <a:latin typeface="Calibri"/>
                <a:ea typeface="Calibri"/>
                <a:cs typeface="Calibri"/>
                <a:sym typeface="Calibri"/>
              </a:defRPr>
            </a:pPr>
            <a:r>
              <a:rPr dirty="0"/>
              <a:t>De Dorpsraad </a:t>
            </a:r>
            <a:r>
              <a:rPr dirty="0" err="1"/>
              <a:t>heeft</a:t>
            </a:r>
            <a:r>
              <a:rPr dirty="0"/>
              <a:t> op </a:t>
            </a:r>
            <a:r>
              <a:rPr dirty="0" err="1"/>
              <a:t>dit</a:t>
            </a:r>
            <a:r>
              <a:rPr dirty="0"/>
              <a:t> moment 6 </a:t>
            </a:r>
            <a:r>
              <a:rPr dirty="0" err="1"/>
              <a:t>permanente</a:t>
            </a:r>
            <a:r>
              <a:rPr dirty="0"/>
              <a:t> </a:t>
            </a:r>
            <a:r>
              <a:rPr dirty="0" err="1"/>
              <a:t>werkgroepen</a:t>
            </a:r>
            <a:r>
              <a:rPr dirty="0"/>
              <a:t>: </a:t>
            </a:r>
          </a:p>
          <a:p>
            <a:pPr marL="228600" indent="-228600">
              <a:spcBef>
                <a:spcPts val="1800"/>
              </a:spcBef>
              <a:buSzPct val="90000"/>
              <a:buFont typeface="Arial"/>
              <a:buChar char="•"/>
              <a:defRPr sz="1600">
                <a:latin typeface="Calibri"/>
                <a:ea typeface="Calibri"/>
                <a:cs typeface="Calibri"/>
                <a:sym typeface="Calibri"/>
              </a:defRPr>
            </a:pPr>
            <a:r>
              <a:rPr dirty="0"/>
              <a:t> De </a:t>
            </a:r>
            <a:r>
              <a:rPr dirty="0" err="1"/>
              <a:t>werkgroep</a:t>
            </a:r>
            <a:r>
              <a:rPr dirty="0"/>
              <a:t> </a:t>
            </a:r>
            <a:r>
              <a:rPr b="1" dirty="0"/>
              <a:t>Groen</a:t>
            </a:r>
            <a:r>
              <a:rPr dirty="0"/>
              <a:t> </a:t>
            </a:r>
            <a:r>
              <a:rPr dirty="0" err="1"/>
              <a:t>zorgt</a:t>
            </a:r>
            <a:r>
              <a:rPr dirty="0"/>
              <a:t> voor </a:t>
            </a:r>
            <a:r>
              <a:rPr dirty="0" err="1"/>
              <a:t>bloembakken</a:t>
            </a:r>
            <a:r>
              <a:rPr dirty="0"/>
              <a:t> en de </a:t>
            </a:r>
            <a:r>
              <a:rPr dirty="0" err="1"/>
              <a:t>kerstboom</a:t>
            </a:r>
            <a:r>
              <a:rPr dirty="0"/>
              <a:t> op het </a:t>
            </a:r>
            <a:r>
              <a:rPr dirty="0" err="1"/>
              <a:t>Marktplein</a:t>
            </a:r>
            <a:r>
              <a:rPr dirty="0"/>
              <a:t> </a:t>
            </a:r>
          </a:p>
          <a:p>
            <a:pPr marL="228600" indent="-228600">
              <a:spcBef>
                <a:spcPts val="1800"/>
              </a:spcBef>
              <a:buSzPct val="90000"/>
              <a:buFont typeface="Arial"/>
              <a:buChar char="•"/>
              <a:defRPr sz="1600">
                <a:latin typeface="Calibri"/>
                <a:ea typeface="Calibri"/>
                <a:cs typeface="Calibri"/>
                <a:sym typeface="Calibri"/>
              </a:defRPr>
            </a:pPr>
            <a:r>
              <a:rPr dirty="0"/>
              <a:t>De </a:t>
            </a:r>
            <a:r>
              <a:rPr dirty="0" err="1"/>
              <a:t>werkgroep</a:t>
            </a:r>
            <a:r>
              <a:rPr dirty="0"/>
              <a:t> </a:t>
            </a:r>
            <a:r>
              <a:rPr b="1" dirty="0"/>
              <a:t>BZZV</a:t>
            </a:r>
            <a:r>
              <a:rPr dirty="0"/>
              <a:t> </a:t>
            </a:r>
            <a:r>
              <a:rPr dirty="0" err="1"/>
              <a:t>raapt</a:t>
            </a:r>
            <a:r>
              <a:rPr dirty="0"/>
              <a:t> het </a:t>
            </a:r>
            <a:r>
              <a:rPr dirty="0" err="1"/>
              <a:t>zwerfvuil</a:t>
            </a:r>
            <a:r>
              <a:rPr dirty="0"/>
              <a:t> in het </a:t>
            </a:r>
            <a:r>
              <a:rPr dirty="0" err="1"/>
              <a:t>dorp</a:t>
            </a:r>
            <a:r>
              <a:rPr dirty="0"/>
              <a:t>, </a:t>
            </a:r>
            <a:r>
              <a:rPr dirty="0" err="1"/>
              <a:t>eens</a:t>
            </a:r>
            <a:r>
              <a:rPr dirty="0"/>
              <a:t> per </a:t>
            </a:r>
            <a:r>
              <a:rPr dirty="0" err="1"/>
              <a:t>maand</a:t>
            </a:r>
            <a:r>
              <a:rPr dirty="0"/>
              <a:t> op </a:t>
            </a:r>
            <a:r>
              <a:rPr dirty="0" err="1"/>
              <a:t>donderdag</a:t>
            </a:r>
            <a:r>
              <a:rPr dirty="0"/>
              <a:t> of </a:t>
            </a:r>
            <a:r>
              <a:rPr dirty="0" err="1"/>
              <a:t>zaterdag</a:t>
            </a:r>
            <a:r>
              <a:rPr dirty="0"/>
              <a:t> en </a:t>
            </a:r>
            <a:r>
              <a:rPr dirty="0" err="1"/>
              <a:t>heeft</a:t>
            </a:r>
            <a:r>
              <a:rPr dirty="0"/>
              <a:t> </a:t>
            </a:r>
            <a:r>
              <a:rPr dirty="0" err="1"/>
              <a:t>volop</a:t>
            </a:r>
            <a:r>
              <a:rPr dirty="0"/>
              <a:t> </a:t>
            </a:r>
            <a:r>
              <a:rPr dirty="0" err="1"/>
              <a:t>aandacht</a:t>
            </a:r>
            <a:r>
              <a:rPr dirty="0"/>
              <a:t> voor </a:t>
            </a:r>
            <a:r>
              <a:rPr dirty="0" err="1"/>
              <a:t>preventie</a:t>
            </a:r>
            <a:r>
              <a:rPr dirty="0"/>
              <a:t>.</a:t>
            </a:r>
          </a:p>
          <a:p>
            <a:pPr marL="228600" indent="-228600">
              <a:spcBef>
                <a:spcPts val="1800"/>
              </a:spcBef>
              <a:buSzPct val="90000"/>
              <a:buFont typeface="Arial"/>
              <a:buChar char="•"/>
              <a:defRPr sz="1600">
                <a:latin typeface="Calibri"/>
                <a:ea typeface="Calibri"/>
                <a:cs typeface="Calibri"/>
                <a:sym typeface="Calibri"/>
              </a:defRPr>
            </a:pPr>
            <a:r>
              <a:rPr dirty="0"/>
              <a:t>De </a:t>
            </a:r>
            <a:r>
              <a:rPr dirty="0" err="1"/>
              <a:t>werkgroep</a:t>
            </a:r>
            <a:r>
              <a:rPr dirty="0"/>
              <a:t> </a:t>
            </a:r>
            <a:r>
              <a:rPr b="1" dirty="0"/>
              <a:t>Viaduct</a:t>
            </a:r>
            <a:r>
              <a:rPr dirty="0"/>
              <a:t> </a:t>
            </a:r>
            <a:r>
              <a:rPr dirty="0" err="1"/>
              <a:t>verzorgt</a:t>
            </a:r>
            <a:r>
              <a:rPr dirty="0"/>
              <a:t> het </a:t>
            </a:r>
            <a:r>
              <a:rPr dirty="0" err="1"/>
              <a:t>kunstwerk</a:t>
            </a:r>
            <a:r>
              <a:rPr dirty="0"/>
              <a:t> </a:t>
            </a:r>
            <a:r>
              <a:rPr dirty="0" err="1"/>
              <a:t>onder</a:t>
            </a:r>
            <a:r>
              <a:rPr dirty="0"/>
              <a:t> het viaduct.</a:t>
            </a:r>
          </a:p>
          <a:p>
            <a:pPr marL="228600" indent="-228600">
              <a:spcBef>
                <a:spcPts val="1800"/>
              </a:spcBef>
              <a:buSzPct val="90000"/>
              <a:buFont typeface="Arial"/>
              <a:buChar char="•"/>
              <a:defRPr sz="1600">
                <a:latin typeface="Calibri"/>
                <a:ea typeface="Calibri"/>
                <a:cs typeface="Calibri"/>
                <a:sym typeface="Calibri"/>
              </a:defRPr>
            </a:pPr>
            <a:r>
              <a:rPr dirty="0"/>
              <a:t>De </a:t>
            </a:r>
            <a:r>
              <a:rPr dirty="0" err="1"/>
              <a:t>werkgroep</a:t>
            </a:r>
            <a:r>
              <a:rPr dirty="0"/>
              <a:t> </a:t>
            </a:r>
            <a:r>
              <a:rPr b="1" dirty="0" err="1"/>
              <a:t>Verkeer</a:t>
            </a:r>
            <a:r>
              <a:rPr dirty="0"/>
              <a:t> </a:t>
            </a:r>
            <a:r>
              <a:rPr dirty="0" err="1"/>
              <a:t>zet</a:t>
            </a:r>
            <a:r>
              <a:rPr dirty="0"/>
              <a:t> </a:t>
            </a:r>
            <a:r>
              <a:rPr dirty="0" err="1"/>
              <a:t>zich</a:t>
            </a:r>
            <a:r>
              <a:rPr dirty="0"/>
              <a:t> in voor </a:t>
            </a:r>
            <a:r>
              <a:rPr dirty="0" err="1"/>
              <a:t>veilig</a:t>
            </a:r>
            <a:r>
              <a:rPr dirty="0"/>
              <a:t> </a:t>
            </a:r>
            <a:r>
              <a:rPr dirty="0" err="1"/>
              <a:t>verkeer</a:t>
            </a:r>
            <a:r>
              <a:rPr dirty="0"/>
              <a:t> in Brummen. </a:t>
            </a:r>
            <a:endParaRPr lang="nl-NL" dirty="0"/>
          </a:p>
          <a:p>
            <a:pPr marL="228600" indent="-228600">
              <a:spcBef>
                <a:spcPts val="1800"/>
              </a:spcBef>
              <a:buSzPct val="90000"/>
              <a:buFont typeface="Arial"/>
              <a:buChar char="•"/>
              <a:defRPr sz="1600">
                <a:latin typeface="Calibri"/>
                <a:ea typeface="Calibri"/>
                <a:cs typeface="Calibri"/>
                <a:sym typeface="Calibri"/>
              </a:defRPr>
            </a:pPr>
            <a:r>
              <a:rPr dirty="0"/>
              <a:t>De </a:t>
            </a:r>
            <a:r>
              <a:rPr dirty="0" err="1"/>
              <a:t>werkgroep</a:t>
            </a:r>
            <a:r>
              <a:rPr dirty="0"/>
              <a:t> </a:t>
            </a:r>
            <a:r>
              <a:rPr b="1" dirty="0" err="1"/>
              <a:t>Energietransitie</a:t>
            </a:r>
            <a:r>
              <a:rPr b="1" dirty="0"/>
              <a:t> </a:t>
            </a:r>
            <a:r>
              <a:rPr dirty="0" err="1"/>
              <a:t>volgt</a:t>
            </a:r>
            <a:r>
              <a:rPr dirty="0"/>
              <a:t> de </a:t>
            </a:r>
            <a:r>
              <a:rPr dirty="0" err="1"/>
              <a:t>ontwikkelingen</a:t>
            </a:r>
            <a:r>
              <a:rPr dirty="0"/>
              <a:t> op het </a:t>
            </a:r>
            <a:r>
              <a:rPr dirty="0" err="1"/>
              <a:t>gebied</a:t>
            </a:r>
            <a:r>
              <a:rPr dirty="0"/>
              <a:t> van de </a:t>
            </a:r>
            <a:r>
              <a:rPr dirty="0" err="1"/>
              <a:t>energietransitie</a:t>
            </a:r>
            <a:r>
              <a:rPr dirty="0"/>
              <a:t> en </a:t>
            </a:r>
            <a:r>
              <a:rPr dirty="0" err="1"/>
              <a:t>heeft</a:t>
            </a:r>
            <a:r>
              <a:rPr dirty="0"/>
              <a:t> </a:t>
            </a:r>
            <a:r>
              <a:rPr dirty="0" err="1"/>
              <a:t>hierin</a:t>
            </a:r>
            <a:r>
              <a:rPr dirty="0"/>
              <a:t> </a:t>
            </a:r>
            <a:r>
              <a:rPr dirty="0" err="1"/>
              <a:t>als</a:t>
            </a:r>
            <a:r>
              <a:rPr dirty="0"/>
              <a:t> </a:t>
            </a:r>
            <a:r>
              <a:rPr dirty="0" err="1"/>
              <a:t>deelnemer</a:t>
            </a:r>
            <a:r>
              <a:rPr dirty="0"/>
              <a:t> in de </a:t>
            </a:r>
            <a:r>
              <a:rPr dirty="0" err="1"/>
              <a:t>klankbordgroep</a:t>
            </a:r>
            <a:r>
              <a:rPr dirty="0"/>
              <a:t> </a:t>
            </a:r>
            <a:r>
              <a:rPr dirty="0" err="1"/>
              <a:t>zon&amp;wind</a:t>
            </a:r>
            <a:r>
              <a:rPr dirty="0"/>
              <a:t> en de </a:t>
            </a:r>
            <a:r>
              <a:rPr dirty="0" err="1"/>
              <a:t>warmtetransitie</a:t>
            </a:r>
            <a:r>
              <a:rPr dirty="0"/>
              <a:t> </a:t>
            </a:r>
            <a:r>
              <a:rPr dirty="0" err="1"/>
              <a:t>inspraak</a:t>
            </a:r>
            <a:r>
              <a:rPr dirty="0"/>
              <a:t> in het </a:t>
            </a:r>
            <a:r>
              <a:rPr dirty="0" err="1"/>
              <a:t>beleid</a:t>
            </a:r>
            <a:r>
              <a:rPr dirty="0"/>
              <a:t> van de </a:t>
            </a:r>
            <a:r>
              <a:rPr dirty="0" err="1"/>
              <a:t>gemeente</a:t>
            </a:r>
            <a:r>
              <a:rPr dirty="0"/>
              <a:t>. In het </a:t>
            </a:r>
            <a:r>
              <a:rPr dirty="0" err="1"/>
              <a:t>verdere</a:t>
            </a:r>
            <a:r>
              <a:rPr dirty="0"/>
              <a:t> </a:t>
            </a:r>
            <a:r>
              <a:rPr dirty="0" err="1"/>
              <a:t>verloop</a:t>
            </a:r>
            <a:r>
              <a:rPr dirty="0"/>
              <a:t> van de </a:t>
            </a:r>
            <a:r>
              <a:rPr dirty="0" err="1"/>
              <a:t>energietransitie</a:t>
            </a:r>
            <a:r>
              <a:rPr dirty="0"/>
              <a:t> </a:t>
            </a:r>
            <a:r>
              <a:rPr dirty="0" err="1"/>
              <a:t>zal</a:t>
            </a:r>
            <a:r>
              <a:rPr dirty="0"/>
              <a:t> de </a:t>
            </a:r>
            <a:r>
              <a:rPr dirty="0" err="1"/>
              <a:t>werkgroep</a:t>
            </a:r>
            <a:r>
              <a:rPr dirty="0"/>
              <a:t> de </a:t>
            </a:r>
            <a:r>
              <a:rPr dirty="0" err="1"/>
              <a:t>belangen</a:t>
            </a:r>
            <a:r>
              <a:rPr dirty="0"/>
              <a:t> van de </a:t>
            </a:r>
            <a:r>
              <a:rPr dirty="0" err="1"/>
              <a:t>bewoners</a:t>
            </a:r>
            <a:r>
              <a:rPr dirty="0"/>
              <a:t> </a:t>
            </a:r>
            <a:r>
              <a:rPr dirty="0" err="1"/>
              <a:t>centraal</a:t>
            </a:r>
            <a:r>
              <a:rPr dirty="0"/>
              <a:t> </a:t>
            </a:r>
            <a:r>
              <a:rPr dirty="0" err="1"/>
              <a:t>blijven</a:t>
            </a:r>
            <a:r>
              <a:rPr dirty="0"/>
              <a:t> </a:t>
            </a:r>
            <a:r>
              <a:rPr dirty="0" err="1"/>
              <a:t>stellen</a:t>
            </a:r>
            <a:r>
              <a:rPr dirty="0"/>
              <a:t>. </a:t>
            </a:r>
          </a:p>
          <a:p>
            <a:pPr marL="228600" indent="-228600">
              <a:spcBef>
                <a:spcPts val="1800"/>
              </a:spcBef>
              <a:buSzPct val="90000"/>
              <a:buFont typeface="Arial"/>
              <a:buChar char="•"/>
              <a:defRPr sz="1600">
                <a:latin typeface="Calibri"/>
                <a:ea typeface="Calibri"/>
                <a:cs typeface="Calibri"/>
                <a:sym typeface="Calibri"/>
              </a:defRPr>
            </a:pPr>
            <a:r>
              <a:rPr dirty="0"/>
              <a:t>De </a:t>
            </a:r>
            <a:r>
              <a:rPr dirty="0" err="1"/>
              <a:t>werkgroep</a:t>
            </a:r>
            <a:r>
              <a:rPr dirty="0"/>
              <a:t> </a:t>
            </a:r>
            <a:r>
              <a:rPr b="1" dirty="0"/>
              <a:t>Media</a:t>
            </a:r>
            <a:r>
              <a:rPr dirty="0"/>
              <a:t> </a:t>
            </a:r>
            <a:r>
              <a:rPr dirty="0" err="1"/>
              <a:t>verzorgt</a:t>
            </a:r>
            <a:r>
              <a:rPr dirty="0"/>
              <a:t> de website, </a:t>
            </a:r>
            <a:r>
              <a:rPr dirty="0" err="1"/>
              <a:t>onze</a:t>
            </a:r>
            <a:r>
              <a:rPr dirty="0"/>
              <a:t> Facebook </a:t>
            </a:r>
            <a:r>
              <a:rPr dirty="0" err="1"/>
              <a:t>pagina</a:t>
            </a:r>
            <a:r>
              <a:rPr dirty="0"/>
              <a:t> en </a:t>
            </a:r>
            <a:r>
              <a:rPr dirty="0" err="1"/>
              <a:t>contacten</a:t>
            </a:r>
            <a:r>
              <a:rPr dirty="0"/>
              <a:t> met de media.</a:t>
            </a:r>
          </a:p>
        </p:txBody>
      </p:sp>
      <p:sp>
        <p:nvSpPr>
          <p:cNvPr id="192" name="Tijdelijke aanduiding voor dianummer 4"/>
          <p:cNvSpPr txBox="1">
            <a:spLocks noGrp="1"/>
          </p:cNvSpPr>
          <p:nvPr>
            <p:ph type="sldNum" sz="quarter" idx="4294967295"/>
          </p:nvPr>
        </p:nvSpPr>
        <p:spPr>
          <a:xfrm>
            <a:off x="10670648" y="6209031"/>
            <a:ext cx="230715"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 calcmode="lin" valueType="num">
                                      <p:cBhvr additive="base">
                                        <p:cTn id="7" dur="500" fill="hold"/>
                                        <p:tgtEl>
                                          <p:spTgt spid="1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1">
                                            <p:txEl>
                                              <p:pRg st="1" end="1"/>
                                            </p:txEl>
                                          </p:spTgt>
                                        </p:tgtEl>
                                        <p:attrNameLst>
                                          <p:attrName>style.visibility</p:attrName>
                                        </p:attrNameLst>
                                      </p:cBhvr>
                                      <p:to>
                                        <p:strVal val="visible"/>
                                      </p:to>
                                    </p:set>
                                    <p:anim calcmode="lin" valueType="num">
                                      <p:cBhvr additive="base">
                                        <p:cTn id="13" dur="500" fill="hold"/>
                                        <p:tgtEl>
                                          <p:spTgt spid="1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1">
                                            <p:txEl>
                                              <p:pRg st="2" end="2"/>
                                            </p:txEl>
                                          </p:spTgt>
                                        </p:tgtEl>
                                        <p:attrNameLst>
                                          <p:attrName>style.visibility</p:attrName>
                                        </p:attrNameLst>
                                      </p:cBhvr>
                                      <p:to>
                                        <p:strVal val="visible"/>
                                      </p:to>
                                    </p:set>
                                    <p:anim calcmode="lin" valueType="num">
                                      <p:cBhvr additive="base">
                                        <p:cTn id="19" dur="500" fill="hold"/>
                                        <p:tgtEl>
                                          <p:spTgt spid="1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1">
                                            <p:txEl>
                                              <p:pRg st="3" end="3"/>
                                            </p:txEl>
                                          </p:spTgt>
                                        </p:tgtEl>
                                        <p:attrNameLst>
                                          <p:attrName>style.visibility</p:attrName>
                                        </p:attrNameLst>
                                      </p:cBhvr>
                                      <p:to>
                                        <p:strVal val="visible"/>
                                      </p:to>
                                    </p:set>
                                    <p:anim calcmode="lin" valueType="num">
                                      <p:cBhvr additive="base">
                                        <p:cTn id="25" dur="500" fill="hold"/>
                                        <p:tgtEl>
                                          <p:spTgt spid="1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1">
                                            <p:txEl>
                                              <p:pRg st="4" end="4"/>
                                            </p:txEl>
                                          </p:spTgt>
                                        </p:tgtEl>
                                        <p:attrNameLst>
                                          <p:attrName>style.visibility</p:attrName>
                                        </p:attrNameLst>
                                      </p:cBhvr>
                                      <p:to>
                                        <p:strVal val="visible"/>
                                      </p:to>
                                    </p:set>
                                    <p:anim calcmode="lin" valueType="num">
                                      <p:cBhvr additive="base">
                                        <p:cTn id="31" dur="500" fill="hold"/>
                                        <p:tgtEl>
                                          <p:spTgt spid="1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1">
                                            <p:txEl>
                                              <p:pRg st="5" end="5"/>
                                            </p:txEl>
                                          </p:spTgt>
                                        </p:tgtEl>
                                        <p:attrNameLst>
                                          <p:attrName>style.visibility</p:attrName>
                                        </p:attrNameLst>
                                      </p:cBhvr>
                                      <p:to>
                                        <p:strVal val="visible"/>
                                      </p:to>
                                    </p:set>
                                    <p:anim calcmode="lin" valueType="num">
                                      <p:cBhvr additive="base">
                                        <p:cTn id="37" dur="500" fill="hold"/>
                                        <p:tgtEl>
                                          <p:spTgt spid="1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1">
                                            <p:txEl>
                                              <p:pRg st="6" end="6"/>
                                            </p:txEl>
                                          </p:spTgt>
                                        </p:tgtEl>
                                        <p:attrNameLst>
                                          <p:attrName>style.visibility</p:attrName>
                                        </p:attrNameLst>
                                      </p:cBhvr>
                                      <p:to>
                                        <p:strVal val="visible"/>
                                      </p:to>
                                    </p:set>
                                    <p:anim calcmode="lin" valueType="num">
                                      <p:cBhvr additive="base">
                                        <p:cTn id="43" dur="500" fill="hold"/>
                                        <p:tgtEl>
                                          <p:spTgt spid="1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ijdelijke aanduiding voor voettekst 2"/>
          <p:cNvSpPr txBox="1"/>
          <p:nvPr/>
        </p:nvSpPr>
        <p:spPr>
          <a:xfrm>
            <a:off x="3098483" y="6472013"/>
            <a:ext cx="73761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t>Echt werk maken van burgerparticipatie</a:t>
            </a:r>
          </a:p>
        </p:txBody>
      </p:sp>
      <p:sp>
        <p:nvSpPr>
          <p:cNvPr id="195" name="Titel 1"/>
          <p:cNvSpPr txBox="1">
            <a:spLocks noGrp="1"/>
          </p:cNvSpPr>
          <p:nvPr>
            <p:ph type="title"/>
          </p:nvPr>
        </p:nvSpPr>
        <p:spPr>
          <a:xfrm>
            <a:off x="1300163" y="188637"/>
            <a:ext cx="9601201" cy="705202"/>
          </a:xfrm>
          <a:prstGeom prst="rect">
            <a:avLst/>
          </a:prstGeom>
        </p:spPr>
        <p:txBody>
          <a:bodyPr/>
          <a:lstStyle/>
          <a:p>
            <a:pPr algn="ctr"/>
            <a:r>
              <a:rPr dirty="0" err="1"/>
              <a:t>Jaaroverzicht</a:t>
            </a:r>
            <a:r>
              <a:rPr dirty="0"/>
              <a:t> Groen 2023 (</a:t>
            </a:r>
            <a:r>
              <a:rPr lang="nl-NL" dirty="0"/>
              <a:t>6</a:t>
            </a:r>
            <a:r>
              <a:rPr dirty="0"/>
              <a:t>)</a:t>
            </a:r>
          </a:p>
        </p:txBody>
      </p:sp>
      <p:sp>
        <p:nvSpPr>
          <p:cNvPr id="196" name="Tijdelijke aanduiding voor inhoud 3"/>
          <p:cNvSpPr txBox="1">
            <a:spLocks noGrp="1"/>
          </p:cNvSpPr>
          <p:nvPr>
            <p:ph type="body" idx="1"/>
          </p:nvPr>
        </p:nvSpPr>
        <p:spPr>
          <a:xfrm>
            <a:off x="1300164" y="889584"/>
            <a:ext cx="9601201" cy="5851997"/>
          </a:xfrm>
          <a:prstGeom prst="rect">
            <a:avLst/>
          </a:prstGeom>
        </p:spPr>
        <p:txBody>
          <a:bodyPr anchor="t"/>
          <a:lstStyle/>
          <a:p>
            <a:pPr>
              <a:spcBef>
                <a:spcPts val="1800"/>
              </a:spcBef>
              <a:defRPr sz="1400">
                <a:latin typeface="Calibri"/>
                <a:ea typeface="Calibri"/>
                <a:cs typeface="Calibri"/>
                <a:sym typeface="Calibri"/>
              </a:defRPr>
            </a:pPr>
            <a:r>
              <a:t>  </a:t>
            </a:r>
            <a:endParaRPr sz="1600"/>
          </a:p>
          <a:p>
            <a:pPr marL="228600" indent="-228600">
              <a:spcBef>
                <a:spcPts val="1800"/>
              </a:spcBef>
              <a:buSzPct val="90000"/>
              <a:buFont typeface="Arial"/>
              <a:buChar char="•"/>
              <a:defRPr sz="1400">
                <a:latin typeface="Calibri"/>
                <a:ea typeface="Calibri"/>
                <a:cs typeface="Calibri"/>
                <a:sym typeface="Calibri"/>
              </a:defRPr>
            </a:pPr>
            <a:r>
              <a:t>Begin juni zijn de bloembakken gevuld met zomerbloeiers</a:t>
            </a:r>
            <a:endParaRPr sz="1600"/>
          </a:p>
          <a:p>
            <a:pPr marL="228600" indent="-228600">
              <a:spcBef>
                <a:spcPts val="1800"/>
              </a:spcBef>
              <a:buSzPct val="90000"/>
              <a:buFont typeface="Arial"/>
              <a:buChar char="•"/>
              <a:defRPr sz="1400">
                <a:latin typeface="Calibri"/>
                <a:ea typeface="Calibri"/>
                <a:cs typeface="Calibri"/>
                <a:sym typeface="Calibri"/>
              </a:defRPr>
            </a:pPr>
            <a:r>
              <a:t>Inzet vrijwilligers m.b.t. watergeven vond plaats in de periode juni t/m oktober</a:t>
            </a:r>
            <a:endParaRPr sz="1600"/>
          </a:p>
          <a:p>
            <a:pPr marL="228600" indent="-228600">
              <a:spcBef>
                <a:spcPts val="1800"/>
              </a:spcBef>
              <a:buSzPct val="90000"/>
              <a:buFont typeface="Arial"/>
              <a:buChar char="•"/>
              <a:defRPr sz="1400">
                <a:latin typeface="Calibri"/>
                <a:ea typeface="Calibri"/>
                <a:cs typeface="Calibri"/>
                <a:sym typeface="Calibri"/>
              </a:defRPr>
            </a:pPr>
            <a:r>
              <a:t>Begin november zijn de bloembakken voorzien van winterharde beplanting en bloembollen</a:t>
            </a:r>
            <a:endParaRPr sz="1600"/>
          </a:p>
          <a:p>
            <a:pPr marL="228600" indent="-228600">
              <a:spcBef>
                <a:spcPts val="1800"/>
              </a:spcBef>
              <a:buSzPct val="90000"/>
              <a:buFont typeface="Arial"/>
              <a:buChar char="•"/>
              <a:defRPr sz="1400">
                <a:latin typeface="Calibri"/>
                <a:ea typeface="Calibri"/>
                <a:cs typeface="Calibri"/>
                <a:sym typeface="Calibri"/>
              </a:defRPr>
            </a:pPr>
            <a:r>
              <a:t>De bloembak in park ‘t Goor is in oktober opgeschoond en voorzien van winterviolen</a:t>
            </a:r>
            <a:endParaRPr sz="1600"/>
          </a:p>
          <a:p>
            <a:pPr marL="228600" indent="-228600">
              <a:spcBef>
                <a:spcPts val="1800"/>
              </a:spcBef>
              <a:buSzPct val="90000"/>
              <a:buFont typeface="Arial"/>
              <a:buChar char="•"/>
              <a:defRPr sz="1400">
                <a:latin typeface="Calibri"/>
                <a:ea typeface="Calibri"/>
                <a:cs typeface="Calibri"/>
                <a:sym typeface="Calibri"/>
              </a:defRPr>
            </a:pPr>
            <a:r>
              <a:t>De kerstboom  is na Sinterklaas weer geplaatst en begin januari weer opgeruimd</a:t>
            </a:r>
          </a:p>
        </p:txBody>
      </p:sp>
      <p:sp>
        <p:nvSpPr>
          <p:cNvPr id="197" name="Tijdelijke aanduiding voor dianummer 4"/>
          <p:cNvSpPr txBox="1">
            <a:spLocks noGrp="1"/>
          </p:cNvSpPr>
          <p:nvPr>
            <p:ph type="sldNum" sz="quarter" idx="4294967295"/>
          </p:nvPr>
        </p:nvSpPr>
        <p:spPr>
          <a:xfrm>
            <a:off x="10670648" y="6209031"/>
            <a:ext cx="230715"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pic>
        <p:nvPicPr>
          <p:cNvPr id="198" name="Afbeelding 1" descr="Afbeelding 1"/>
          <p:cNvPicPr>
            <a:picLocks noChangeAspect="1"/>
          </p:cNvPicPr>
          <p:nvPr/>
        </p:nvPicPr>
        <p:blipFill>
          <a:blip r:embed="rId2"/>
          <a:stretch>
            <a:fillRect/>
          </a:stretch>
        </p:blipFill>
        <p:spPr>
          <a:xfrm rot="5400000">
            <a:off x="7890878" y="1961069"/>
            <a:ext cx="4829810" cy="3028951"/>
          </a:xfrm>
          <a:prstGeom prst="rect">
            <a:avLst/>
          </a:prstGeom>
          <a:ln w="12700">
            <a:miter lim="400000"/>
          </a:ln>
        </p:spPr>
      </p:pic>
      <p:pic>
        <p:nvPicPr>
          <p:cNvPr id="199" name="Afbeelding 2" descr="Afbeelding 2"/>
          <p:cNvPicPr>
            <a:picLocks noChangeAspect="1"/>
          </p:cNvPicPr>
          <p:nvPr/>
        </p:nvPicPr>
        <p:blipFill>
          <a:blip r:embed="rId3"/>
          <a:stretch>
            <a:fillRect/>
          </a:stretch>
        </p:blipFill>
        <p:spPr>
          <a:xfrm>
            <a:off x="5577988" y="3465830"/>
            <a:ext cx="3028951" cy="27432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55DFA-89F7-646B-DAD1-C2DAF996188E}"/>
            </a:ext>
          </a:extLst>
        </p:cNvPr>
        <p:cNvGrpSpPr/>
        <p:nvPr/>
      </p:nvGrpSpPr>
      <p:grpSpPr>
        <a:xfrm>
          <a:off x="0" y="0"/>
          <a:ext cx="0" cy="0"/>
          <a:chOff x="0" y="0"/>
          <a:chExt cx="0" cy="0"/>
        </a:xfrm>
      </p:grpSpPr>
      <p:sp>
        <p:nvSpPr>
          <p:cNvPr id="202" name="Tijdelijke aanduiding voor voettekst 2">
            <a:extLst>
              <a:ext uri="{FF2B5EF4-FFF2-40B4-BE49-F238E27FC236}">
                <a16:creationId xmlns:a16="http://schemas.microsoft.com/office/drawing/2014/main" id="{59AD0F9A-5705-27C7-47F5-69B6FD5F86E9}"/>
              </a:ext>
            </a:extLst>
          </p:cNvPr>
          <p:cNvSpPr txBox="1"/>
          <p:nvPr/>
        </p:nvSpPr>
        <p:spPr>
          <a:xfrm>
            <a:off x="3098483" y="6472013"/>
            <a:ext cx="7376160"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2000"/>
            </a:lvl1pPr>
          </a:lstStyle>
          <a:p>
            <a:r>
              <a:rPr dirty="0"/>
              <a:t>Echt </a:t>
            </a:r>
            <a:r>
              <a:rPr dirty="0" err="1"/>
              <a:t>werk</a:t>
            </a:r>
            <a:r>
              <a:rPr dirty="0"/>
              <a:t> </a:t>
            </a:r>
            <a:r>
              <a:rPr dirty="0" err="1"/>
              <a:t>maken</a:t>
            </a:r>
            <a:r>
              <a:rPr dirty="0"/>
              <a:t> van </a:t>
            </a:r>
            <a:r>
              <a:rPr dirty="0" err="1"/>
              <a:t>burgerparticipatie</a:t>
            </a:r>
            <a:endParaRPr dirty="0"/>
          </a:p>
        </p:txBody>
      </p:sp>
      <p:sp>
        <p:nvSpPr>
          <p:cNvPr id="203" name="Titel 1">
            <a:extLst>
              <a:ext uri="{FF2B5EF4-FFF2-40B4-BE49-F238E27FC236}">
                <a16:creationId xmlns:a16="http://schemas.microsoft.com/office/drawing/2014/main" id="{35FF6A06-C050-6BFE-11D7-DBEF48EDC8E5}"/>
              </a:ext>
            </a:extLst>
          </p:cNvPr>
          <p:cNvSpPr txBox="1">
            <a:spLocks noGrp="1"/>
          </p:cNvSpPr>
          <p:nvPr>
            <p:ph type="title"/>
          </p:nvPr>
        </p:nvSpPr>
        <p:spPr>
          <a:xfrm>
            <a:off x="1300163" y="188638"/>
            <a:ext cx="9601201" cy="705200"/>
          </a:xfrm>
          <a:prstGeom prst="rect">
            <a:avLst/>
          </a:prstGeom>
        </p:spPr>
        <p:txBody>
          <a:bodyPr/>
          <a:lstStyle>
            <a:lvl1pPr algn="ctr"/>
          </a:lstStyle>
          <a:p>
            <a:r>
              <a:rPr dirty="0" err="1"/>
              <a:t>Jaaroverzicht</a:t>
            </a:r>
            <a:r>
              <a:rPr dirty="0"/>
              <a:t> </a:t>
            </a:r>
            <a:r>
              <a:rPr lang="nl-NL" dirty="0"/>
              <a:t>BZZV</a:t>
            </a:r>
            <a:r>
              <a:rPr dirty="0"/>
              <a:t> (</a:t>
            </a:r>
            <a:r>
              <a:rPr lang="nl-NL" dirty="0"/>
              <a:t>7</a:t>
            </a:r>
            <a:r>
              <a:rPr dirty="0"/>
              <a:t>)</a:t>
            </a:r>
          </a:p>
        </p:txBody>
      </p:sp>
      <p:sp>
        <p:nvSpPr>
          <p:cNvPr id="204" name="Tijdelijke aanduiding voor inhoud 3">
            <a:extLst>
              <a:ext uri="{FF2B5EF4-FFF2-40B4-BE49-F238E27FC236}">
                <a16:creationId xmlns:a16="http://schemas.microsoft.com/office/drawing/2014/main" id="{C4766FE4-B4FD-0D00-AA48-D9E9AE50EE8E}"/>
              </a:ext>
            </a:extLst>
          </p:cNvPr>
          <p:cNvSpPr txBox="1">
            <a:spLocks noGrp="1"/>
          </p:cNvSpPr>
          <p:nvPr>
            <p:ph type="body" idx="1"/>
          </p:nvPr>
        </p:nvSpPr>
        <p:spPr>
          <a:xfrm>
            <a:off x="1300164" y="889585"/>
            <a:ext cx="9601201" cy="5851995"/>
          </a:xfrm>
          <a:prstGeom prst="rect">
            <a:avLst/>
          </a:prstGeom>
        </p:spPr>
        <p:txBody>
          <a:bodyPr anchor="t"/>
          <a:lstStyle/>
          <a:p>
            <a:pPr marL="285750" indent="-285750">
              <a:spcBef>
                <a:spcPts val="1800"/>
              </a:spcBef>
              <a:buSzPct val="90000"/>
              <a:buFont typeface="Arial" panose="020B0604020202020204" pitchFamily="34" charset="0"/>
              <a:buChar char="•"/>
              <a:defRPr sz="1600"/>
            </a:pPr>
            <a:r>
              <a:rPr lang="nl-NL" sz="1600" dirty="0">
                <a:latin typeface="Calibri" panose="020F0502020204030204" pitchFamily="34" charset="0"/>
                <a:ea typeface="Calibri" panose="020F0502020204030204" pitchFamily="34" charset="0"/>
                <a:cs typeface="Calibri" panose="020F0502020204030204" pitchFamily="34" charset="0"/>
              </a:rPr>
              <a:t>12 keer afval geraapt op donder- en zaterdagen</a:t>
            </a:r>
          </a:p>
          <a:p>
            <a:pPr marL="285750" indent="-285750">
              <a:spcBef>
                <a:spcPts val="1800"/>
              </a:spcBef>
              <a:buSzPct val="90000"/>
              <a:buFont typeface="Arial" panose="020B0604020202020204" pitchFamily="34" charset="0"/>
              <a:buChar char="•"/>
              <a:defRPr sz="1600"/>
            </a:pPr>
            <a:r>
              <a:rPr lang="nl-NL" sz="1600" dirty="0">
                <a:latin typeface="Calibri" panose="020F0502020204030204" pitchFamily="34" charset="0"/>
                <a:ea typeface="Calibri" panose="020F0502020204030204" pitchFamily="34" charset="0"/>
                <a:cs typeface="Calibri" panose="020F0502020204030204" pitchFamily="34" charset="0"/>
              </a:rPr>
              <a:t>Er zijn totaal 26 vrijwilligers</a:t>
            </a:r>
          </a:p>
          <a:p>
            <a:pPr marL="285750" indent="-285750">
              <a:spcBef>
                <a:spcPts val="1800"/>
              </a:spcBef>
              <a:buSzPct val="90000"/>
              <a:buFont typeface="Arial" panose="020B0604020202020204" pitchFamily="34" charset="0"/>
              <a:buChar char="•"/>
              <a:defRPr sz="1600"/>
            </a:pPr>
            <a:r>
              <a:rPr lang="nl-NL" sz="1600" dirty="0">
                <a:latin typeface="Calibri" panose="020F0502020204030204" pitchFamily="34" charset="0"/>
                <a:ea typeface="Calibri" panose="020F0502020204030204" pitchFamily="34" charset="0"/>
                <a:cs typeface="Calibri" panose="020F0502020204030204" pitchFamily="34" charset="0"/>
              </a:rPr>
              <a:t>Mee gedaan aan de volgende evenementen:</a:t>
            </a:r>
          </a:p>
          <a:p>
            <a:pPr marL="342900" lvl="4" indent="-342900">
              <a:buFont typeface="+mj-lt"/>
              <a:buAutoNum type="arabicPeriod"/>
              <a:defRPr sz="1600"/>
            </a:pPr>
            <a:r>
              <a:rPr lang="nl-NL" sz="1600" dirty="0">
                <a:latin typeface="Calibri" panose="020F0502020204030204" pitchFamily="34" charset="0"/>
                <a:ea typeface="Calibri" panose="020F0502020204030204" pitchFamily="34" charset="0"/>
                <a:cs typeface="Calibri" panose="020F0502020204030204" pitchFamily="34" charset="0"/>
              </a:rPr>
              <a:t>Landelijke </a:t>
            </a:r>
            <a:r>
              <a:rPr lang="nl-NL" sz="1600" dirty="0" err="1">
                <a:latin typeface="Calibri" panose="020F0502020204030204" pitchFamily="34" charset="0"/>
                <a:ea typeface="Calibri" panose="020F0502020204030204" pitchFamily="34" charset="0"/>
                <a:cs typeface="Calibri" panose="020F0502020204030204" pitchFamily="34" charset="0"/>
              </a:rPr>
              <a:t>Opschoondag</a:t>
            </a:r>
            <a:r>
              <a:rPr lang="nl-NL" sz="1600" dirty="0">
                <a:latin typeface="Calibri" panose="020F0502020204030204" pitchFamily="34" charset="0"/>
                <a:ea typeface="Calibri" panose="020F0502020204030204" pitchFamily="34" charset="0"/>
                <a:cs typeface="Calibri" panose="020F0502020204030204" pitchFamily="34" charset="0"/>
              </a:rPr>
              <a:t> op 18 maart</a:t>
            </a:r>
          </a:p>
          <a:p>
            <a:pPr marL="342900" lvl="4" indent="-342900">
              <a:buFont typeface="+mj-lt"/>
              <a:buAutoNum type="arabicPeriod"/>
              <a:defRPr sz="1600"/>
            </a:pPr>
            <a:r>
              <a:rPr lang="nl-NL" sz="1600" dirty="0">
                <a:latin typeface="Calibri" panose="020F0502020204030204" pitchFamily="34" charset="0"/>
                <a:ea typeface="Calibri" panose="020F0502020204030204" pitchFamily="34" charset="0"/>
                <a:cs typeface="Calibri" panose="020F0502020204030204" pitchFamily="34" charset="0"/>
              </a:rPr>
              <a:t>Peuken manifestatie op 20 mei; er is een peukenzuiger aangeschaft</a:t>
            </a:r>
          </a:p>
          <a:p>
            <a:pPr marL="342900" lvl="4" indent="-342900">
              <a:buFont typeface="+mj-lt"/>
              <a:buAutoNum type="arabicPeriod"/>
              <a:defRPr sz="1600"/>
            </a:pPr>
            <a:r>
              <a:rPr lang="nl-NL" sz="1600" dirty="0">
                <a:latin typeface="Calibri" panose="020F0502020204030204" pitchFamily="34" charset="0"/>
                <a:ea typeface="Calibri" panose="020F0502020204030204" pitchFamily="34" charset="0"/>
                <a:cs typeface="Calibri" panose="020F0502020204030204" pitchFamily="34" charset="0"/>
              </a:rPr>
              <a:t>‘Stop de </a:t>
            </a:r>
            <a:r>
              <a:rPr lang="nl-NL" sz="1600" dirty="0" err="1">
                <a:latin typeface="Calibri" panose="020F0502020204030204" pitchFamily="34" charset="0"/>
                <a:ea typeface="Calibri" panose="020F0502020204030204" pitchFamily="34" charset="0"/>
                <a:cs typeface="Calibri" panose="020F0502020204030204" pitchFamily="34" charset="0"/>
              </a:rPr>
              <a:t>Peukmeuk</a:t>
            </a:r>
            <a:r>
              <a:rPr lang="nl-NL" sz="1600" dirty="0">
                <a:latin typeface="Calibri" panose="020F0502020204030204" pitchFamily="34" charset="0"/>
                <a:ea typeface="Calibri" panose="020F0502020204030204" pitchFamily="34" charset="0"/>
                <a:cs typeface="Calibri" panose="020F0502020204030204" pitchFamily="34" charset="0"/>
              </a:rPr>
              <a:t>’ actie op 1 juli</a:t>
            </a:r>
          </a:p>
          <a:p>
            <a:pPr marL="342900" lvl="4" indent="-342900">
              <a:buFont typeface="+mj-lt"/>
              <a:buAutoNum type="arabicPeriod"/>
              <a:defRPr sz="1600"/>
            </a:pPr>
            <a:r>
              <a:rPr lang="nl-NL" sz="1600" dirty="0">
                <a:latin typeface="Calibri" panose="020F0502020204030204" pitchFamily="34" charset="0"/>
                <a:ea typeface="Calibri" panose="020F0502020204030204" pitchFamily="34" charset="0"/>
                <a:cs typeface="Calibri" panose="020F0502020204030204" pitchFamily="34" charset="0"/>
              </a:rPr>
              <a:t>World </a:t>
            </a:r>
            <a:r>
              <a:rPr lang="nl-NL" sz="1600" dirty="0" err="1">
                <a:latin typeface="Calibri" panose="020F0502020204030204" pitchFamily="34" charset="0"/>
                <a:ea typeface="Calibri" panose="020F0502020204030204" pitchFamily="34" charset="0"/>
                <a:cs typeface="Calibri" panose="020F0502020204030204" pitchFamily="34" charset="0"/>
              </a:rPr>
              <a:t>Cleanup</a:t>
            </a:r>
            <a:r>
              <a:rPr lang="nl-NL" sz="1600" dirty="0">
                <a:latin typeface="Calibri" panose="020F0502020204030204" pitchFamily="34" charset="0"/>
                <a:ea typeface="Calibri" panose="020F0502020204030204" pitchFamily="34" charset="0"/>
                <a:cs typeface="Calibri" panose="020F0502020204030204" pitchFamily="34" charset="0"/>
              </a:rPr>
              <a:t> </a:t>
            </a:r>
            <a:r>
              <a:rPr lang="nl-NL" sz="1600" dirty="0" err="1">
                <a:latin typeface="Calibri" panose="020F0502020204030204" pitchFamily="34" charset="0"/>
                <a:ea typeface="Calibri" panose="020F0502020204030204" pitchFamily="34" charset="0"/>
                <a:cs typeface="Calibri" panose="020F0502020204030204" pitchFamily="34" charset="0"/>
              </a:rPr>
              <a:t>day</a:t>
            </a:r>
            <a:r>
              <a:rPr lang="nl-NL" sz="1600" dirty="0">
                <a:latin typeface="Calibri" panose="020F0502020204030204" pitchFamily="34" charset="0"/>
                <a:ea typeface="Calibri" panose="020F0502020204030204" pitchFamily="34" charset="0"/>
                <a:cs typeface="Calibri" panose="020F0502020204030204" pitchFamily="34" charset="0"/>
              </a:rPr>
              <a:t> op 16 september</a:t>
            </a:r>
          </a:p>
          <a:p>
            <a:pPr marL="285750" indent="-285750">
              <a:spcBef>
                <a:spcPts val="1800"/>
              </a:spcBef>
              <a:buSzPct val="90000"/>
              <a:buFont typeface="Arial" panose="020B0604020202020204" pitchFamily="34" charset="0"/>
              <a:buChar char="•"/>
              <a:defRPr sz="1600"/>
            </a:pPr>
            <a:r>
              <a:rPr lang="nl-NL" sz="1600" dirty="0">
                <a:latin typeface="Calibri" panose="020F0502020204030204" pitchFamily="34" charset="0"/>
                <a:ea typeface="Calibri" panose="020F0502020204030204" pitchFamily="34" charset="0"/>
                <a:cs typeface="Calibri" panose="020F0502020204030204" pitchFamily="34" charset="0"/>
              </a:rPr>
              <a:t>Aan deze evenementen is tevens veel aandacht in de media geweest </a:t>
            </a:r>
          </a:p>
          <a:p>
            <a:pPr marL="285750" indent="-285750">
              <a:spcBef>
                <a:spcPts val="1800"/>
              </a:spcBef>
              <a:buSzPct val="90000"/>
              <a:buFont typeface="Arial" panose="020B0604020202020204" pitchFamily="34" charset="0"/>
              <a:buChar char="•"/>
              <a:defRPr sz="1600"/>
            </a:pPr>
            <a:r>
              <a:rPr lang="nl-NL" sz="1600" dirty="0">
                <a:latin typeface="Calibri" panose="020F0502020204030204" pitchFamily="34" charset="0"/>
                <a:ea typeface="Calibri" panose="020F0502020204030204" pitchFamily="34" charset="0"/>
                <a:cs typeface="Calibri" panose="020F0502020204030204" pitchFamily="34" charset="0"/>
              </a:rPr>
              <a:t>Er wordt steeds meer aandacht gegeven aan preventie:</a:t>
            </a:r>
          </a:p>
          <a:p>
            <a:pPr marL="285750" indent="-285750">
              <a:spcBef>
                <a:spcPts val="1800"/>
              </a:spcBef>
              <a:buSzPct val="90000"/>
              <a:buFont typeface="Arial" panose="020B0604020202020204" pitchFamily="34" charset="0"/>
              <a:buChar char="•"/>
              <a:defRPr sz="1600"/>
            </a:pPr>
            <a:r>
              <a:rPr lang="nl-NL" sz="1600" dirty="0">
                <a:latin typeface="Calibri" panose="020F0502020204030204" pitchFamily="34" charset="0"/>
                <a:ea typeface="Calibri" panose="020F0502020204030204" pitchFamily="34" charset="0"/>
                <a:cs typeface="Calibri" panose="020F0502020204030204" pitchFamily="34" charset="0"/>
              </a:rPr>
              <a:t>Voorlichting op scholen</a:t>
            </a:r>
          </a:p>
          <a:p>
            <a:pPr marL="285750" indent="-285750">
              <a:spcBef>
                <a:spcPts val="1800"/>
              </a:spcBef>
              <a:buSzPct val="90000"/>
              <a:buFont typeface="Arial" panose="020B0604020202020204" pitchFamily="34" charset="0"/>
              <a:buChar char="•"/>
              <a:defRPr sz="1600"/>
            </a:pPr>
            <a:r>
              <a:rPr lang="nl-NL" sz="1600" dirty="0">
                <a:latin typeface="Calibri" panose="020F0502020204030204" pitchFamily="34" charset="0"/>
                <a:ea typeface="Calibri" panose="020F0502020204030204" pitchFamily="34" charset="0"/>
                <a:cs typeface="Calibri" panose="020F0502020204030204" pitchFamily="34" charset="0"/>
              </a:rPr>
              <a:t>Maaien voor rapen</a:t>
            </a:r>
          </a:p>
          <a:p>
            <a:pPr marL="285750" indent="-285750">
              <a:spcBef>
                <a:spcPts val="1800"/>
              </a:spcBef>
              <a:buSzPct val="90000"/>
              <a:buFont typeface="Arial" panose="020B0604020202020204" pitchFamily="34" charset="0"/>
              <a:buChar char="•"/>
              <a:defRPr sz="1600"/>
            </a:pPr>
            <a:r>
              <a:rPr lang="nl-NL" sz="1600" dirty="0">
                <a:latin typeface="Calibri" panose="020F0502020204030204" pitchFamily="34" charset="0"/>
                <a:ea typeface="Calibri" panose="020F0502020204030204" pitchFamily="34" charset="0"/>
                <a:cs typeface="Calibri" panose="020F0502020204030204" pitchFamily="34" charset="0"/>
              </a:rPr>
              <a:t>Overleg met gemeente</a:t>
            </a:r>
          </a:p>
          <a:p>
            <a:pPr marL="228600" indent="-228600">
              <a:spcBef>
                <a:spcPts val="1800"/>
              </a:spcBef>
              <a:buSzPct val="90000"/>
              <a:buFont typeface="Arial"/>
              <a:buChar char="•"/>
              <a:defRPr sz="1600"/>
            </a:pPr>
            <a:endParaRPr lang="nl-NL" sz="1600" dirty="0">
              <a:latin typeface="Calibri" panose="020F0502020204030204" pitchFamily="34" charset="0"/>
              <a:ea typeface="Calibri" panose="020F0502020204030204" pitchFamily="34" charset="0"/>
              <a:cs typeface="Calibri" panose="020F0502020204030204" pitchFamily="34" charset="0"/>
            </a:endParaRPr>
          </a:p>
          <a:p>
            <a:pPr marL="228600" indent="-228600">
              <a:spcBef>
                <a:spcPts val="1800"/>
              </a:spcBef>
              <a:buSzPct val="90000"/>
              <a:buFont typeface="Arial"/>
              <a:buChar char="•"/>
              <a:defRPr sz="1600"/>
            </a:pPr>
            <a:endParaRPr lang="nl-NL" sz="1600" dirty="0">
              <a:latin typeface="Calibri" panose="020F0502020204030204" pitchFamily="34" charset="0"/>
              <a:ea typeface="Calibri" panose="020F0502020204030204" pitchFamily="34" charset="0"/>
              <a:cs typeface="Calibri" panose="020F0502020204030204" pitchFamily="34" charset="0"/>
            </a:endParaRPr>
          </a:p>
          <a:p>
            <a:pPr marL="228600" indent="-228600">
              <a:spcBef>
                <a:spcPts val="1800"/>
              </a:spcBef>
              <a:buSzPct val="90000"/>
              <a:buFont typeface="Arial"/>
              <a:buChar char="•"/>
              <a:defRPr sz="1600"/>
            </a:pPr>
            <a:endParaRPr lang="nl-NL" sz="1600" dirty="0">
              <a:latin typeface="Calibri" panose="020F0502020204030204" pitchFamily="34" charset="0"/>
              <a:ea typeface="Calibri" panose="020F0502020204030204" pitchFamily="34" charset="0"/>
              <a:cs typeface="Calibri" panose="020F0502020204030204" pitchFamily="34" charset="0"/>
            </a:endParaRPr>
          </a:p>
          <a:p>
            <a:pPr marL="228600" indent="-228600">
              <a:spcBef>
                <a:spcPts val="1800"/>
              </a:spcBef>
              <a:buSzPct val="90000"/>
              <a:buFont typeface="Arial"/>
              <a:buChar char="•"/>
              <a:defRPr sz="1600"/>
            </a:pPr>
            <a:endParaRPr lang="nl-NL" sz="1600" dirty="0">
              <a:latin typeface="Calibri" panose="020F0502020204030204" pitchFamily="34" charset="0"/>
              <a:ea typeface="Calibri" panose="020F0502020204030204" pitchFamily="34" charset="0"/>
              <a:cs typeface="Calibri" panose="020F0502020204030204" pitchFamily="34" charset="0"/>
            </a:endParaRPr>
          </a:p>
          <a:p>
            <a:pPr>
              <a:spcBef>
                <a:spcPts val="1800"/>
              </a:spcBef>
              <a:buSzPct val="90000"/>
              <a:defRPr sz="1600"/>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05" name="Tijdelijke aanduiding voor dianummer 4">
            <a:extLst>
              <a:ext uri="{FF2B5EF4-FFF2-40B4-BE49-F238E27FC236}">
                <a16:creationId xmlns:a16="http://schemas.microsoft.com/office/drawing/2014/main" id="{9B50DB5C-BFE9-E0AE-A57A-D4B76CFA957E}"/>
              </a:ext>
            </a:extLst>
          </p:cNvPr>
          <p:cNvSpPr txBox="1">
            <a:spLocks noGrp="1"/>
          </p:cNvSpPr>
          <p:nvPr>
            <p:ph type="sldNum" sz="quarter" idx="4294967295"/>
          </p:nvPr>
        </p:nvSpPr>
        <p:spPr>
          <a:xfrm>
            <a:off x="10670647" y="6209031"/>
            <a:ext cx="230718" cy="2311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a:p>
        </p:txBody>
      </p:sp>
      <p:pic>
        <p:nvPicPr>
          <p:cNvPr id="4" name="Afbeelding 3">
            <a:extLst>
              <a:ext uri="{FF2B5EF4-FFF2-40B4-BE49-F238E27FC236}">
                <a16:creationId xmlns:a16="http://schemas.microsoft.com/office/drawing/2014/main" id="{111A742A-11B5-F4CC-23F0-733630AB78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038672" y="1918981"/>
            <a:ext cx="4521835" cy="3391535"/>
          </a:xfrm>
          <a:prstGeom prst="rect">
            <a:avLst/>
          </a:prstGeom>
          <a:noFill/>
          <a:ln>
            <a:noFill/>
          </a:ln>
        </p:spPr>
      </p:pic>
    </p:spTree>
    <p:extLst>
      <p:ext uri="{BB962C8B-B14F-4D97-AF65-F5344CB8AC3E}">
        <p14:creationId xmlns:p14="http://schemas.microsoft.com/office/powerpoint/2010/main" val="14745827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37539-CDE7-0442-2C91-25178ABF4926}"/>
            </a:ext>
          </a:extLst>
        </p:cNvPr>
        <p:cNvGrpSpPr/>
        <p:nvPr/>
      </p:nvGrpSpPr>
      <p:grpSpPr>
        <a:xfrm>
          <a:off x="0" y="0"/>
          <a:ext cx="0" cy="0"/>
          <a:chOff x="0" y="0"/>
          <a:chExt cx="0" cy="0"/>
        </a:xfrm>
      </p:grpSpPr>
      <p:sp>
        <p:nvSpPr>
          <p:cNvPr id="202" name="Tijdelijke aanduiding voor voettekst 2">
            <a:extLst>
              <a:ext uri="{FF2B5EF4-FFF2-40B4-BE49-F238E27FC236}">
                <a16:creationId xmlns:a16="http://schemas.microsoft.com/office/drawing/2014/main" id="{9AA2F0F8-6C5C-35EE-19B3-EEBB195DEFD8}"/>
              </a:ext>
            </a:extLst>
          </p:cNvPr>
          <p:cNvSpPr txBox="1"/>
          <p:nvPr/>
        </p:nvSpPr>
        <p:spPr>
          <a:xfrm>
            <a:off x="3098483" y="6472013"/>
            <a:ext cx="7376160"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2000"/>
            </a:lvl1pPr>
          </a:lstStyle>
          <a:p>
            <a:r>
              <a:t>Echt werk maken van burgerparticipatie</a:t>
            </a:r>
          </a:p>
        </p:txBody>
      </p:sp>
      <p:sp>
        <p:nvSpPr>
          <p:cNvPr id="203" name="Titel 1">
            <a:extLst>
              <a:ext uri="{FF2B5EF4-FFF2-40B4-BE49-F238E27FC236}">
                <a16:creationId xmlns:a16="http://schemas.microsoft.com/office/drawing/2014/main" id="{AA07905B-96D2-70F2-C3C7-093253BDAF1E}"/>
              </a:ext>
            </a:extLst>
          </p:cNvPr>
          <p:cNvSpPr txBox="1">
            <a:spLocks noGrp="1"/>
          </p:cNvSpPr>
          <p:nvPr>
            <p:ph type="title"/>
          </p:nvPr>
        </p:nvSpPr>
        <p:spPr>
          <a:xfrm>
            <a:off x="1300163" y="188638"/>
            <a:ext cx="9601201" cy="705200"/>
          </a:xfrm>
          <a:prstGeom prst="rect">
            <a:avLst/>
          </a:prstGeom>
        </p:spPr>
        <p:txBody>
          <a:bodyPr/>
          <a:lstStyle>
            <a:lvl1pPr algn="ctr"/>
          </a:lstStyle>
          <a:p>
            <a:r>
              <a:rPr dirty="0" err="1"/>
              <a:t>Jaaroverzicht</a:t>
            </a:r>
            <a:r>
              <a:rPr dirty="0"/>
              <a:t> </a:t>
            </a:r>
            <a:r>
              <a:rPr lang="nl-NL" dirty="0"/>
              <a:t>BZZV </a:t>
            </a:r>
            <a:r>
              <a:rPr dirty="0"/>
              <a:t>202</a:t>
            </a:r>
            <a:r>
              <a:rPr lang="nl-NL" dirty="0"/>
              <a:t>3</a:t>
            </a:r>
            <a:r>
              <a:rPr dirty="0"/>
              <a:t> (</a:t>
            </a:r>
            <a:r>
              <a:rPr lang="nl-NL" dirty="0"/>
              <a:t>8</a:t>
            </a:r>
            <a:r>
              <a:rPr dirty="0"/>
              <a:t>)</a:t>
            </a:r>
          </a:p>
        </p:txBody>
      </p:sp>
      <p:sp>
        <p:nvSpPr>
          <p:cNvPr id="204" name="Tijdelijke aanduiding voor inhoud 3">
            <a:extLst>
              <a:ext uri="{FF2B5EF4-FFF2-40B4-BE49-F238E27FC236}">
                <a16:creationId xmlns:a16="http://schemas.microsoft.com/office/drawing/2014/main" id="{BE1F42DB-6D35-0636-61FA-139E1FA8F2FC}"/>
              </a:ext>
            </a:extLst>
          </p:cNvPr>
          <p:cNvSpPr txBox="1">
            <a:spLocks noGrp="1"/>
          </p:cNvSpPr>
          <p:nvPr>
            <p:ph type="body" idx="1"/>
          </p:nvPr>
        </p:nvSpPr>
        <p:spPr>
          <a:xfrm>
            <a:off x="146122" y="1071717"/>
            <a:ext cx="7145441" cy="5669863"/>
          </a:xfrm>
          <a:prstGeom prst="rect">
            <a:avLst/>
          </a:prstGeom>
        </p:spPr>
        <p:txBody>
          <a:bodyPr anchor="t">
            <a:normAutofit/>
          </a:bodyPr>
          <a:lstStyle/>
          <a:p>
            <a:pPr>
              <a:spcBef>
                <a:spcPts val="1800"/>
              </a:spcBef>
              <a:buSzPct val="90000"/>
              <a:defRPr sz="1600"/>
            </a:pPr>
            <a:r>
              <a:rPr lang="nl-NL" sz="1600" dirty="0">
                <a:latin typeface="Calibri" panose="020F0502020204030204" pitchFamily="34" charset="0"/>
                <a:ea typeface="Calibri" panose="020F0502020204030204" pitchFamily="34" charset="0"/>
                <a:cs typeface="Calibri" panose="020F0502020204030204" pitchFamily="34" charset="0"/>
              </a:rPr>
              <a:t>Plannen voor komende periode:</a:t>
            </a:r>
          </a:p>
          <a:p>
            <a:pPr>
              <a:spcBef>
                <a:spcPts val="1800"/>
              </a:spcBef>
              <a:buSzPct val="90000"/>
              <a:defRPr sz="1600"/>
            </a:pPr>
            <a:endParaRPr lang="nl-NL" sz="16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nl-NL" sz="1600" dirty="0">
                <a:latin typeface="Calibri" panose="020F0502020204030204" pitchFamily="34" charset="0"/>
                <a:ea typeface="Calibri" panose="020F0502020204030204" pitchFamily="34" charset="0"/>
                <a:cs typeface="Calibri" panose="020F0502020204030204" pitchFamily="34" charset="0"/>
              </a:rPr>
              <a:t>Neerzetten van borden met ogen bij plekken, waar regelmatig veel zwerfvuil ligt. </a:t>
            </a:r>
          </a:p>
          <a:p>
            <a:pPr marL="285750" indent="-285750">
              <a:lnSpc>
                <a:spcPct val="107000"/>
              </a:lnSpc>
              <a:spcAft>
                <a:spcPts val="800"/>
              </a:spcAft>
              <a:buFont typeface="Arial" panose="020B0604020202020204" pitchFamily="34" charset="0"/>
              <a:buChar char="•"/>
            </a:pPr>
            <a:r>
              <a:rPr lang="nl-NL" sz="1600" dirty="0">
                <a:latin typeface="Calibri" panose="020F0502020204030204" pitchFamily="34" charset="0"/>
                <a:ea typeface="Calibri" panose="020F0502020204030204" pitchFamily="34" charset="0"/>
                <a:cs typeface="Calibri" panose="020F0502020204030204" pitchFamily="34" charset="0"/>
              </a:rPr>
              <a:t>Informatieavond organiseren voor de bewoners van Brummen.</a:t>
            </a:r>
          </a:p>
          <a:p>
            <a:pPr marL="285750" indent="-285750">
              <a:lnSpc>
                <a:spcPct val="107000"/>
              </a:lnSpc>
              <a:spcAft>
                <a:spcPts val="800"/>
              </a:spcAft>
              <a:buFont typeface="Arial" panose="020B0604020202020204" pitchFamily="34" charset="0"/>
              <a:buChar char="•"/>
            </a:pPr>
            <a:r>
              <a:rPr lang="nl-NL" sz="1600" dirty="0">
                <a:latin typeface="Calibri" panose="020F0502020204030204" pitchFamily="34" charset="0"/>
                <a:ea typeface="Calibri" panose="020F0502020204030204" pitchFamily="34" charset="0"/>
                <a:cs typeface="Calibri" panose="020F0502020204030204" pitchFamily="34" charset="0"/>
              </a:rPr>
              <a:t>Ondernemers benaderen om een peukenstembus bij de ingang van hun winkel te zetten.</a:t>
            </a:r>
          </a:p>
          <a:p>
            <a:pPr marL="285750" indent="-285750">
              <a:lnSpc>
                <a:spcPct val="107000"/>
              </a:lnSpc>
              <a:spcAft>
                <a:spcPts val="800"/>
              </a:spcAft>
              <a:buFont typeface="Arial" panose="020B0604020202020204" pitchFamily="34" charset="0"/>
              <a:buChar char="•"/>
            </a:pPr>
            <a:r>
              <a:rPr lang="nl-NL" sz="1600" dirty="0">
                <a:latin typeface="Calibri" panose="020F0502020204030204" pitchFamily="34" charset="0"/>
                <a:ea typeface="Calibri" panose="020F0502020204030204" pitchFamily="34" charset="0"/>
                <a:cs typeface="Calibri" panose="020F0502020204030204" pitchFamily="34" charset="0"/>
              </a:rPr>
              <a:t>Kijken of er enthousiasme is bij de bevolking om prullenbakken te adopteren (d.w.z. te legen) zodat er wellicht toch meer prullenbakken geplaatst kunnen worden.</a:t>
            </a:r>
          </a:p>
          <a:p>
            <a:pPr marL="285750" indent="-285750">
              <a:lnSpc>
                <a:spcPct val="107000"/>
              </a:lnSpc>
              <a:spcAft>
                <a:spcPts val="800"/>
              </a:spcAft>
              <a:buFont typeface="Arial" panose="020B0604020202020204" pitchFamily="34" charset="0"/>
              <a:buChar char="•"/>
            </a:pPr>
            <a:r>
              <a:rPr lang="nl-NL" sz="1600" dirty="0">
                <a:latin typeface="Calibri" panose="020F0502020204030204" pitchFamily="34" charset="0"/>
                <a:ea typeface="Calibri" panose="020F0502020204030204" pitchFamily="34" charset="0"/>
                <a:cs typeface="Calibri" panose="020F0502020204030204" pitchFamily="34" charset="0"/>
              </a:rPr>
              <a:t>Contact zoeken met bewoners in het buitengebied of ze bereid zijn een bak voor afval bij hun oprit te plaatsen (in het buitengebied rond Eerbeek bestaat dit al).</a:t>
            </a:r>
          </a:p>
          <a:p>
            <a:pPr marL="285750" indent="-285750">
              <a:lnSpc>
                <a:spcPct val="107000"/>
              </a:lnSpc>
              <a:spcAft>
                <a:spcPts val="800"/>
              </a:spcAft>
              <a:buFont typeface="Arial" panose="020B0604020202020204" pitchFamily="34" charset="0"/>
              <a:buChar char="•"/>
            </a:pPr>
            <a:r>
              <a:rPr lang="nl-NL" sz="1600" dirty="0">
                <a:latin typeface="Calibri" panose="020F0502020204030204" pitchFamily="34" charset="0"/>
                <a:ea typeface="Calibri" panose="020F0502020204030204" pitchFamily="34" charset="0"/>
                <a:cs typeface="Calibri" panose="020F0502020204030204" pitchFamily="34" charset="0"/>
              </a:rPr>
              <a:t>Informatie geven aan kinderen via een programma bij de bieb.</a:t>
            </a:r>
          </a:p>
          <a:p>
            <a:pPr>
              <a:spcBef>
                <a:spcPts val="1800"/>
              </a:spcBef>
              <a:buSzPct val="90000"/>
              <a:defRPr sz="1600"/>
            </a:pPr>
            <a:endParaRPr lang="nl-NL" sz="1400" dirty="0">
              <a:latin typeface="Calibri" panose="020F0502020204030204" pitchFamily="34" charset="0"/>
              <a:ea typeface="Calibri" panose="020F0502020204030204" pitchFamily="34" charset="0"/>
              <a:cs typeface="Calibri" panose="020F0502020204030204" pitchFamily="34" charset="0"/>
            </a:endParaRPr>
          </a:p>
          <a:p>
            <a:pPr>
              <a:spcBef>
                <a:spcPts val="1800"/>
              </a:spcBef>
              <a:buSzPct val="90000"/>
              <a:defRPr sz="1600"/>
            </a:pPr>
            <a:r>
              <a:rPr lang="nl-NL" sz="1400" dirty="0">
                <a:latin typeface="Calibri" panose="020F0502020204030204" pitchFamily="34" charset="0"/>
                <a:ea typeface="Calibri" panose="020F0502020204030204" pitchFamily="34" charset="0"/>
                <a:cs typeface="Calibri" panose="020F0502020204030204" pitchFamily="34" charset="0"/>
              </a:rPr>
              <a:t>  </a:t>
            </a:r>
          </a:p>
          <a:p>
            <a:pPr marL="228600" indent="-228600">
              <a:spcBef>
                <a:spcPts val="1800"/>
              </a:spcBef>
              <a:buSzPct val="90000"/>
              <a:buFont typeface="Arial"/>
              <a:buChar char="•"/>
              <a:defRPr sz="1600"/>
            </a:pPr>
            <a:endParaRPr lang="nl-NL" sz="1600" dirty="0">
              <a:latin typeface="Calibri" panose="020F0502020204030204" pitchFamily="34" charset="0"/>
              <a:ea typeface="Calibri" panose="020F0502020204030204" pitchFamily="34" charset="0"/>
              <a:cs typeface="Calibri" panose="020F0502020204030204" pitchFamily="34" charset="0"/>
            </a:endParaRPr>
          </a:p>
          <a:p>
            <a:pPr marL="228600" indent="-228600">
              <a:spcBef>
                <a:spcPts val="1800"/>
              </a:spcBef>
              <a:buSzPct val="90000"/>
              <a:buFont typeface="Arial"/>
              <a:buChar char="•"/>
              <a:defRPr sz="1600"/>
            </a:pPr>
            <a:endParaRPr lang="nl-NL" sz="1600" dirty="0">
              <a:latin typeface="Calibri" panose="020F0502020204030204" pitchFamily="34" charset="0"/>
              <a:ea typeface="Calibri" panose="020F0502020204030204" pitchFamily="34" charset="0"/>
              <a:cs typeface="Calibri" panose="020F0502020204030204" pitchFamily="34" charset="0"/>
            </a:endParaRPr>
          </a:p>
          <a:p>
            <a:pPr marL="228600" indent="-228600">
              <a:spcBef>
                <a:spcPts val="1800"/>
              </a:spcBef>
              <a:buSzPct val="90000"/>
              <a:buFont typeface="Arial"/>
              <a:buChar char="•"/>
              <a:defRPr sz="1600"/>
            </a:pPr>
            <a:endParaRPr lang="nl-NL" sz="1600" dirty="0">
              <a:latin typeface="Calibri" panose="020F0502020204030204" pitchFamily="34" charset="0"/>
              <a:ea typeface="Calibri" panose="020F0502020204030204" pitchFamily="34" charset="0"/>
              <a:cs typeface="Calibri" panose="020F0502020204030204" pitchFamily="34" charset="0"/>
            </a:endParaRPr>
          </a:p>
          <a:p>
            <a:pPr marL="228600" indent="-228600">
              <a:spcBef>
                <a:spcPts val="1800"/>
              </a:spcBef>
              <a:buSzPct val="90000"/>
              <a:buFont typeface="Arial"/>
              <a:buChar char="•"/>
              <a:defRPr sz="1600"/>
            </a:pPr>
            <a:endParaRPr lang="nl-NL" sz="1600" dirty="0">
              <a:latin typeface="Calibri" panose="020F0502020204030204" pitchFamily="34" charset="0"/>
              <a:ea typeface="Calibri" panose="020F0502020204030204" pitchFamily="34" charset="0"/>
              <a:cs typeface="Calibri" panose="020F0502020204030204" pitchFamily="34" charset="0"/>
            </a:endParaRPr>
          </a:p>
          <a:p>
            <a:pPr>
              <a:spcBef>
                <a:spcPts val="1800"/>
              </a:spcBef>
              <a:buSzPct val="90000"/>
              <a:defRPr sz="1600"/>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05" name="Tijdelijke aanduiding voor dianummer 4">
            <a:extLst>
              <a:ext uri="{FF2B5EF4-FFF2-40B4-BE49-F238E27FC236}">
                <a16:creationId xmlns:a16="http://schemas.microsoft.com/office/drawing/2014/main" id="{C14F844F-62FB-FB77-7E99-CFC71471EFFC}"/>
              </a:ext>
            </a:extLst>
          </p:cNvPr>
          <p:cNvSpPr txBox="1">
            <a:spLocks noGrp="1"/>
          </p:cNvSpPr>
          <p:nvPr>
            <p:ph type="sldNum" sz="quarter" idx="4294967295"/>
          </p:nvPr>
        </p:nvSpPr>
        <p:spPr>
          <a:xfrm>
            <a:off x="10670647" y="6209031"/>
            <a:ext cx="230718" cy="2311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a:p>
        </p:txBody>
      </p:sp>
      <p:pic>
        <p:nvPicPr>
          <p:cNvPr id="3" name="Afbeelding 2">
            <a:extLst>
              <a:ext uri="{FF2B5EF4-FFF2-40B4-BE49-F238E27FC236}">
                <a16:creationId xmlns:a16="http://schemas.microsoft.com/office/drawing/2014/main" id="{4E7CBE2D-CEF7-02E1-3F71-A889F01613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562" y="1168083"/>
            <a:ext cx="4589780" cy="3442335"/>
          </a:xfrm>
          <a:prstGeom prst="rect">
            <a:avLst/>
          </a:prstGeom>
          <a:noFill/>
          <a:ln>
            <a:noFill/>
          </a:ln>
        </p:spPr>
      </p:pic>
    </p:spTree>
    <p:extLst>
      <p:ext uri="{BB962C8B-B14F-4D97-AF65-F5344CB8AC3E}">
        <p14:creationId xmlns:p14="http://schemas.microsoft.com/office/powerpoint/2010/main" val="403858536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ijdelijke aanduiding voor voettekst 2"/>
          <p:cNvSpPr txBox="1"/>
          <p:nvPr/>
        </p:nvSpPr>
        <p:spPr>
          <a:xfrm>
            <a:off x="3098483" y="6472013"/>
            <a:ext cx="73761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t>Echt werk maken van burgerparticipatie</a:t>
            </a:r>
          </a:p>
        </p:txBody>
      </p:sp>
      <p:sp>
        <p:nvSpPr>
          <p:cNvPr id="209" name="Titel 1"/>
          <p:cNvSpPr txBox="1">
            <a:spLocks noGrp="1"/>
          </p:cNvSpPr>
          <p:nvPr>
            <p:ph type="title"/>
          </p:nvPr>
        </p:nvSpPr>
        <p:spPr>
          <a:xfrm>
            <a:off x="1300163" y="188637"/>
            <a:ext cx="9601201" cy="705202"/>
          </a:xfrm>
          <a:prstGeom prst="rect">
            <a:avLst/>
          </a:prstGeom>
        </p:spPr>
        <p:txBody>
          <a:bodyPr/>
          <a:lstStyle/>
          <a:p>
            <a:pPr algn="ctr"/>
            <a:r>
              <a:rPr dirty="0" err="1"/>
              <a:t>Jaaroverzicht</a:t>
            </a:r>
            <a:r>
              <a:rPr dirty="0"/>
              <a:t> Viaduct 2023 (</a:t>
            </a:r>
            <a:r>
              <a:rPr lang="nl-NL" dirty="0"/>
              <a:t>9</a:t>
            </a:r>
            <a:r>
              <a:rPr dirty="0"/>
              <a:t>)</a:t>
            </a:r>
          </a:p>
        </p:txBody>
      </p:sp>
      <p:sp>
        <p:nvSpPr>
          <p:cNvPr id="210" name="Tijdelijke aanduiding voor inhoud 3"/>
          <p:cNvSpPr txBox="1">
            <a:spLocks noGrp="1"/>
          </p:cNvSpPr>
          <p:nvPr>
            <p:ph type="body" idx="1"/>
          </p:nvPr>
        </p:nvSpPr>
        <p:spPr>
          <a:xfrm>
            <a:off x="335430" y="761070"/>
            <a:ext cx="7699185" cy="5851997"/>
          </a:xfrm>
          <a:prstGeom prst="rect">
            <a:avLst/>
          </a:prstGeom>
        </p:spPr>
        <p:txBody>
          <a:bodyPr anchor="t"/>
          <a:lstStyle/>
          <a:p>
            <a:endParaRPr lang="nl-NL" sz="1800" dirty="0">
              <a:latin typeface="HelveticaNeue"/>
              <a:ea typeface="Times New Roman" panose="02020603050405020304" pitchFamily="18" charset="0"/>
              <a:cs typeface="Aptos" panose="020B0004020202020204" pitchFamily="34" charset="0"/>
            </a:endParaRPr>
          </a:p>
          <a:p>
            <a:endParaRPr lang="nl-NL" sz="1800" dirty="0">
              <a:latin typeface="HelveticaNeue"/>
              <a:ea typeface="Times New Roman" panose="02020603050405020304" pitchFamily="18" charset="0"/>
              <a:cs typeface="Aptos" panose="020B0004020202020204" pitchFamily="34" charset="0"/>
            </a:endParaRPr>
          </a:p>
          <a:p>
            <a:pPr marL="285750" indent="-285750">
              <a:buFont typeface="Arial" panose="020B0604020202020204" pitchFamily="34" charset="0"/>
              <a:buChar char="•"/>
            </a:pPr>
            <a:r>
              <a:rPr lang="nl-NL" sz="1600" dirty="0">
                <a:latin typeface="Calibri" panose="020F0502020204030204" pitchFamily="34" charset="0"/>
                <a:ea typeface="Calibri" panose="020F0502020204030204" pitchFamily="34" charset="0"/>
                <a:cs typeface="Calibri" panose="020F0502020204030204" pitchFamily="34" charset="0"/>
              </a:rPr>
              <a:t>Op dit moment is het bende.</a:t>
            </a:r>
          </a:p>
          <a:p>
            <a:pPr marL="285750" indent="-285750">
              <a:buFont typeface="Arial" panose="020B0604020202020204" pitchFamily="34" charset="0"/>
              <a:buChar char="•"/>
            </a:pPr>
            <a:r>
              <a:rPr lang="nl-NL" sz="1600" dirty="0">
                <a:latin typeface="Calibri" panose="020F0502020204030204" pitchFamily="34" charset="0"/>
                <a:ea typeface="Calibri" panose="020F0502020204030204" pitchFamily="34" charset="0"/>
                <a:cs typeface="Calibri" panose="020F0502020204030204" pitchFamily="34" charset="0"/>
              </a:rPr>
              <a:t>Er liggen bouwmaterialen en doordat de afvoer verstopt zit is er erg veel modder.</a:t>
            </a:r>
          </a:p>
          <a:p>
            <a:pPr marL="285750" indent="-285750">
              <a:buFont typeface="Arial" panose="020B0604020202020204" pitchFamily="34" charset="0"/>
              <a:buChar char="•"/>
            </a:pPr>
            <a:r>
              <a:rPr lang="nl-NL" sz="1600" dirty="0">
                <a:latin typeface="Calibri" panose="020F0502020204030204" pitchFamily="34" charset="0"/>
                <a:ea typeface="Calibri" panose="020F0502020204030204" pitchFamily="34" charset="0"/>
                <a:cs typeface="Calibri" panose="020F0502020204030204" pitchFamily="34" charset="0"/>
              </a:rPr>
              <a:t>Wat blijkbaar leuk is voor de jeugd om teksten en afbeeldingen mee te besmeuren.</a:t>
            </a:r>
          </a:p>
          <a:p>
            <a:pPr marL="285750" indent="-285750">
              <a:buFont typeface="Arial" panose="020B0604020202020204" pitchFamily="34" charset="0"/>
              <a:buChar char="•"/>
            </a:pPr>
            <a:r>
              <a:rPr lang="nl-NL" sz="1600" dirty="0">
                <a:latin typeface="Calibri" panose="020F0502020204030204" pitchFamily="34" charset="0"/>
                <a:ea typeface="Calibri" panose="020F0502020204030204" pitchFamily="34" charset="0"/>
                <a:cs typeface="Calibri" panose="020F0502020204030204" pitchFamily="34" charset="0"/>
              </a:rPr>
              <a:t>Na melding bij de Gemeente, kregen we de verklaring dat, nadat aannemer gereed is met N348 zal hij dit netjes achter zal laten. </a:t>
            </a:r>
          </a:p>
          <a:p>
            <a:pPr marL="285750" indent="-285750">
              <a:buFont typeface="Arial" panose="020B0604020202020204" pitchFamily="34" charset="0"/>
              <a:buChar char="•"/>
            </a:pPr>
            <a:r>
              <a:rPr lang="nl-NL" sz="1600" dirty="0">
                <a:latin typeface="Calibri" panose="020F0502020204030204" pitchFamily="34" charset="0"/>
                <a:ea typeface="Calibri" panose="020F0502020204030204" pitchFamily="34" charset="0"/>
                <a:cs typeface="Calibri" panose="020F0502020204030204" pitchFamily="34" charset="0"/>
              </a:rPr>
              <a:t>Dit wordt dus eind augustus 2024.</a:t>
            </a:r>
          </a:p>
          <a:p>
            <a:pPr marL="285750" indent="-285750">
              <a:buFont typeface="Arial" panose="020B0604020202020204" pitchFamily="34" charset="0"/>
              <a:buChar char="•"/>
            </a:pPr>
            <a:r>
              <a:rPr lang="nl-NL" sz="1600" dirty="0">
                <a:latin typeface="Calibri" panose="020F0502020204030204" pitchFamily="34" charset="0"/>
                <a:ea typeface="Calibri" panose="020F0502020204030204" pitchFamily="34" charset="0"/>
                <a:cs typeface="Calibri" panose="020F0502020204030204" pitchFamily="34" charset="0"/>
              </a:rPr>
              <a:t>De werkgroep gaat inventariseren of en hoe het onderhoud aan het schilderwerk kan plaatsvinden.</a:t>
            </a:r>
          </a:p>
          <a:p>
            <a:pPr marL="285750" indent="-285750">
              <a:buFont typeface="Arial" panose="020B0604020202020204" pitchFamily="34" charset="0"/>
              <a:buChar char="•"/>
            </a:pPr>
            <a:r>
              <a:rPr lang="nl-NL" sz="1600" dirty="0">
                <a:latin typeface="Calibri" panose="020F0502020204030204" pitchFamily="34" charset="0"/>
                <a:ea typeface="Calibri" panose="020F0502020204030204" pitchFamily="34" charset="0"/>
                <a:cs typeface="Calibri" panose="020F0502020204030204" pitchFamily="34" charset="0"/>
              </a:rPr>
              <a:t>In ieder geval gaan we vóór de zomer nog ongewenste kruiden wieden.</a:t>
            </a:r>
          </a:p>
          <a:p>
            <a:pPr marL="228600" indent="-228600">
              <a:buSzPct val="90000"/>
              <a:buFont typeface="Arial"/>
              <a:buChar char="•"/>
              <a:defRPr sz="1600"/>
            </a:pPr>
            <a:endParaRPr dirty="0"/>
          </a:p>
          <a:p>
            <a:pPr>
              <a:spcBef>
                <a:spcPts val="1800"/>
              </a:spcBef>
              <a:defRPr sz="1600"/>
            </a:pPr>
            <a:r>
              <a:rPr dirty="0"/>
              <a:t> </a:t>
            </a:r>
          </a:p>
        </p:txBody>
      </p:sp>
      <p:sp>
        <p:nvSpPr>
          <p:cNvPr id="211" name="Tijdelijke aanduiding voor dianummer 4"/>
          <p:cNvSpPr txBox="1">
            <a:spLocks noGrp="1"/>
          </p:cNvSpPr>
          <p:nvPr>
            <p:ph type="sldNum" sz="quarter" idx="4294967295"/>
          </p:nvPr>
        </p:nvSpPr>
        <p:spPr>
          <a:xfrm>
            <a:off x="10670648" y="6209031"/>
            <a:ext cx="230715"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p:pic>
        <p:nvPicPr>
          <p:cNvPr id="213" name="Afbeelding 2" descr="Afbeelding 2"/>
          <p:cNvPicPr>
            <a:picLocks noChangeAspect="1"/>
          </p:cNvPicPr>
          <p:nvPr/>
        </p:nvPicPr>
        <p:blipFill>
          <a:blip r:embed="rId2"/>
          <a:stretch>
            <a:fillRect/>
          </a:stretch>
        </p:blipFill>
        <p:spPr>
          <a:xfrm rot="5400000">
            <a:off x="7818872" y="2333508"/>
            <a:ext cx="4477080" cy="3816499"/>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jdelijke aanduiding voor voettekst 2"/>
          <p:cNvSpPr txBox="1"/>
          <p:nvPr/>
        </p:nvSpPr>
        <p:spPr>
          <a:xfrm>
            <a:off x="3098483" y="6472013"/>
            <a:ext cx="73761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t>Echt werk maken van burgerparticipatie</a:t>
            </a:r>
          </a:p>
        </p:txBody>
      </p:sp>
      <p:sp>
        <p:nvSpPr>
          <p:cNvPr id="216" name="Titel 1"/>
          <p:cNvSpPr txBox="1">
            <a:spLocks noGrp="1"/>
          </p:cNvSpPr>
          <p:nvPr>
            <p:ph type="title"/>
          </p:nvPr>
        </p:nvSpPr>
        <p:spPr>
          <a:xfrm>
            <a:off x="1300163" y="188637"/>
            <a:ext cx="9601201" cy="705202"/>
          </a:xfrm>
          <a:prstGeom prst="rect">
            <a:avLst/>
          </a:prstGeom>
        </p:spPr>
        <p:txBody>
          <a:bodyPr/>
          <a:lstStyle/>
          <a:p>
            <a:pPr algn="ctr"/>
            <a:r>
              <a:rPr dirty="0" err="1"/>
              <a:t>Jaaroverzicht</a:t>
            </a:r>
            <a:r>
              <a:rPr dirty="0"/>
              <a:t> </a:t>
            </a:r>
            <a:r>
              <a:rPr dirty="0" err="1"/>
              <a:t>Verkeer</a:t>
            </a:r>
            <a:r>
              <a:rPr dirty="0"/>
              <a:t> 2023 (</a:t>
            </a:r>
            <a:r>
              <a:rPr lang="nl-NL" dirty="0"/>
              <a:t>10</a:t>
            </a:r>
            <a:r>
              <a:rPr dirty="0"/>
              <a:t>)</a:t>
            </a:r>
          </a:p>
        </p:txBody>
      </p:sp>
      <p:sp>
        <p:nvSpPr>
          <p:cNvPr id="217" name="Tijdelijke aanduiding voor inhoud 3"/>
          <p:cNvSpPr txBox="1">
            <a:spLocks noGrp="1"/>
          </p:cNvSpPr>
          <p:nvPr>
            <p:ph type="body" idx="1"/>
          </p:nvPr>
        </p:nvSpPr>
        <p:spPr>
          <a:xfrm>
            <a:off x="1300164" y="889584"/>
            <a:ext cx="9601201" cy="5851997"/>
          </a:xfrm>
          <a:prstGeom prst="rect">
            <a:avLst/>
          </a:prstGeom>
        </p:spPr>
        <p:txBody>
          <a:bodyPr anchor="t"/>
          <a:lstStyle/>
          <a:p>
            <a:pPr marL="285750" indent="-285750">
              <a:buSzPct val="100000"/>
              <a:buFont typeface="Arial"/>
              <a:buChar char="•"/>
              <a:defRPr sz="1600">
                <a:latin typeface="Calibri"/>
                <a:ea typeface="Calibri"/>
                <a:cs typeface="Calibri"/>
                <a:sym typeface="Calibri"/>
              </a:defRPr>
            </a:pPr>
            <a:r>
              <a:rPr dirty="0" err="1"/>
              <a:t>N.a.v</a:t>
            </a:r>
            <a:r>
              <a:rPr dirty="0"/>
              <a:t>. de in 2022 </a:t>
            </a:r>
            <a:r>
              <a:rPr dirty="0" err="1"/>
              <a:t>gehouden</a:t>
            </a:r>
            <a:r>
              <a:rPr dirty="0"/>
              <a:t> </a:t>
            </a:r>
            <a:r>
              <a:rPr dirty="0" err="1"/>
              <a:t>enquete</a:t>
            </a:r>
            <a:r>
              <a:rPr dirty="0"/>
              <a:t> over de N348 </a:t>
            </a:r>
            <a:r>
              <a:rPr dirty="0" err="1"/>
              <a:t>vindt</a:t>
            </a:r>
            <a:r>
              <a:rPr dirty="0"/>
              <a:t> </a:t>
            </a:r>
            <a:r>
              <a:rPr dirty="0" err="1"/>
              <a:t>nog</a:t>
            </a:r>
            <a:r>
              <a:rPr dirty="0"/>
              <a:t> steeds </a:t>
            </a:r>
            <a:r>
              <a:rPr dirty="0" err="1"/>
              <a:t>communicatie</a:t>
            </a:r>
            <a:r>
              <a:rPr dirty="0"/>
              <a:t> </a:t>
            </a:r>
            <a:r>
              <a:rPr dirty="0" err="1"/>
              <a:t>plaats</a:t>
            </a:r>
            <a:r>
              <a:rPr dirty="0"/>
              <a:t> </a:t>
            </a:r>
            <a:r>
              <a:rPr dirty="0" err="1"/>
              <a:t>tussen</a:t>
            </a:r>
            <a:r>
              <a:rPr dirty="0"/>
              <a:t> </a:t>
            </a:r>
            <a:r>
              <a:rPr dirty="0" err="1"/>
              <a:t>gemeente</a:t>
            </a:r>
            <a:r>
              <a:rPr dirty="0"/>
              <a:t> en </a:t>
            </a:r>
            <a:r>
              <a:rPr dirty="0" err="1"/>
              <a:t>provincie</a:t>
            </a:r>
            <a:r>
              <a:rPr dirty="0"/>
              <a:t>. </a:t>
            </a:r>
            <a:r>
              <a:rPr dirty="0" err="1"/>
              <a:t>Dit</a:t>
            </a:r>
            <a:r>
              <a:rPr dirty="0"/>
              <a:t> </a:t>
            </a:r>
            <a:r>
              <a:rPr dirty="0" err="1"/>
              <a:t>verloopt</a:t>
            </a:r>
            <a:r>
              <a:rPr dirty="0"/>
              <a:t> </a:t>
            </a:r>
            <a:r>
              <a:rPr dirty="0" err="1"/>
              <a:t>stroef</a:t>
            </a:r>
            <a:r>
              <a:rPr dirty="0"/>
              <a:t>. </a:t>
            </a:r>
            <a:r>
              <a:rPr dirty="0" err="1"/>
              <a:t>Wel</a:t>
            </a:r>
            <a:r>
              <a:rPr dirty="0"/>
              <a:t> is er contact met de PvdA-</a:t>
            </a:r>
            <a:r>
              <a:rPr dirty="0" err="1"/>
              <a:t>fractie</a:t>
            </a:r>
            <a:r>
              <a:rPr dirty="0"/>
              <a:t> in </a:t>
            </a:r>
            <a:r>
              <a:rPr dirty="0" err="1"/>
              <a:t>Provinciale</a:t>
            </a:r>
            <a:r>
              <a:rPr dirty="0"/>
              <a:t> Staten.</a:t>
            </a:r>
          </a:p>
          <a:p>
            <a:pPr marL="285750" indent="-285750">
              <a:buSzPct val="100000"/>
              <a:buFont typeface="Arial"/>
              <a:buChar char="•"/>
              <a:defRPr sz="1600">
                <a:latin typeface="Calibri"/>
                <a:ea typeface="Calibri"/>
                <a:cs typeface="Calibri"/>
                <a:sym typeface="Calibri"/>
              </a:defRPr>
            </a:pPr>
            <a:endParaRPr dirty="0"/>
          </a:p>
          <a:p>
            <a:pPr marL="285750" indent="-285750">
              <a:buSzPct val="100000"/>
              <a:buFont typeface="Arial"/>
              <a:buChar char="•"/>
              <a:defRPr sz="1600">
                <a:latin typeface="Calibri"/>
                <a:ea typeface="Calibri"/>
                <a:cs typeface="Calibri"/>
                <a:sym typeface="Calibri"/>
              </a:defRPr>
            </a:pPr>
            <a:r>
              <a:rPr dirty="0"/>
              <a:t>De Dorpsraad </a:t>
            </a:r>
            <a:r>
              <a:rPr dirty="0" err="1"/>
              <a:t>heeft</a:t>
            </a:r>
            <a:r>
              <a:rPr dirty="0"/>
              <a:t> </a:t>
            </a:r>
            <a:r>
              <a:rPr dirty="0" err="1"/>
              <a:t>naar</a:t>
            </a:r>
            <a:r>
              <a:rPr dirty="0"/>
              <a:t> </a:t>
            </a:r>
            <a:r>
              <a:rPr dirty="0" err="1"/>
              <a:t>aanleiding</a:t>
            </a:r>
            <a:r>
              <a:rPr dirty="0"/>
              <a:t> van de </a:t>
            </a:r>
            <a:r>
              <a:rPr dirty="0" err="1"/>
              <a:t>afsluiting</a:t>
            </a:r>
            <a:r>
              <a:rPr dirty="0"/>
              <a:t> van de N348 in </a:t>
            </a:r>
            <a:r>
              <a:rPr dirty="0" err="1"/>
              <a:t>oktober</a:t>
            </a:r>
            <a:r>
              <a:rPr dirty="0"/>
              <a:t> 2023 en ter </a:t>
            </a:r>
            <a:r>
              <a:rPr dirty="0" err="1"/>
              <a:t>voorbereiding</a:t>
            </a:r>
            <a:r>
              <a:rPr dirty="0"/>
              <a:t> op de </a:t>
            </a:r>
            <a:r>
              <a:rPr dirty="0" err="1"/>
              <a:t>afsluiting</a:t>
            </a:r>
            <a:r>
              <a:rPr dirty="0"/>
              <a:t> van mei tot </a:t>
            </a:r>
            <a:r>
              <a:rPr dirty="0" err="1"/>
              <a:t>augustus</a:t>
            </a:r>
            <a:r>
              <a:rPr dirty="0"/>
              <a:t> 2024 </a:t>
            </a:r>
            <a:r>
              <a:rPr dirty="0" err="1"/>
              <a:t>samen</a:t>
            </a:r>
            <a:r>
              <a:rPr dirty="0"/>
              <a:t> met </a:t>
            </a:r>
            <a:r>
              <a:rPr dirty="0" err="1"/>
              <a:t>Leuvenheimsbelang</a:t>
            </a:r>
            <a:r>
              <a:rPr dirty="0"/>
              <a:t> en de wijkraad Broek, </a:t>
            </a:r>
            <a:r>
              <a:rPr dirty="0" err="1"/>
              <a:t>Oeken</a:t>
            </a:r>
            <a:r>
              <a:rPr dirty="0"/>
              <a:t> en </a:t>
            </a:r>
            <a:r>
              <a:rPr dirty="0" err="1"/>
              <a:t>Voorstonden</a:t>
            </a:r>
            <a:r>
              <a:rPr dirty="0"/>
              <a:t> </a:t>
            </a:r>
            <a:r>
              <a:rPr dirty="0" err="1"/>
              <a:t>een</a:t>
            </a:r>
            <a:r>
              <a:rPr dirty="0"/>
              <a:t> </a:t>
            </a:r>
            <a:r>
              <a:rPr dirty="0" err="1"/>
              <a:t>evaluatie</a:t>
            </a:r>
            <a:r>
              <a:rPr dirty="0"/>
              <a:t> </a:t>
            </a:r>
            <a:r>
              <a:rPr dirty="0" err="1"/>
              <a:t>opgesteld</a:t>
            </a:r>
            <a:r>
              <a:rPr dirty="0"/>
              <a:t> en de </a:t>
            </a:r>
            <a:r>
              <a:rPr dirty="0" err="1"/>
              <a:t>gemeente</a:t>
            </a:r>
            <a:r>
              <a:rPr dirty="0"/>
              <a:t> en </a:t>
            </a:r>
            <a:r>
              <a:rPr dirty="0" err="1"/>
              <a:t>provincie</a:t>
            </a:r>
            <a:r>
              <a:rPr dirty="0"/>
              <a:t> concrete </a:t>
            </a:r>
            <a:r>
              <a:rPr dirty="0" err="1"/>
              <a:t>verbetermaatregelen</a:t>
            </a:r>
            <a:r>
              <a:rPr dirty="0"/>
              <a:t> </a:t>
            </a:r>
            <a:r>
              <a:rPr dirty="0" err="1"/>
              <a:t>voorgelegd</a:t>
            </a:r>
            <a:r>
              <a:rPr dirty="0"/>
              <a:t>. In februari 2024 </a:t>
            </a:r>
            <a:r>
              <a:rPr dirty="0" err="1"/>
              <a:t>volgt</a:t>
            </a:r>
            <a:r>
              <a:rPr dirty="0"/>
              <a:t> </a:t>
            </a:r>
            <a:r>
              <a:rPr dirty="0" err="1"/>
              <a:t>vervolg</a:t>
            </a:r>
            <a:r>
              <a:rPr dirty="0"/>
              <a:t> </a:t>
            </a:r>
            <a:r>
              <a:rPr dirty="0" err="1"/>
              <a:t>overleg</a:t>
            </a:r>
            <a:r>
              <a:rPr dirty="0"/>
              <a:t>. </a:t>
            </a:r>
            <a:r>
              <a:rPr dirty="0" err="1"/>
              <a:t>Gebleken</a:t>
            </a:r>
            <a:r>
              <a:rPr dirty="0"/>
              <a:t> is </a:t>
            </a:r>
            <a:r>
              <a:rPr dirty="0" err="1"/>
              <a:t>dat</a:t>
            </a:r>
            <a:r>
              <a:rPr dirty="0"/>
              <a:t> de </a:t>
            </a:r>
            <a:r>
              <a:rPr dirty="0" err="1"/>
              <a:t>afsluiting</a:t>
            </a:r>
            <a:r>
              <a:rPr dirty="0"/>
              <a:t> tot </a:t>
            </a:r>
            <a:r>
              <a:rPr dirty="0" err="1"/>
              <a:t>veel</a:t>
            </a:r>
            <a:r>
              <a:rPr dirty="0"/>
              <a:t> </a:t>
            </a:r>
            <a:r>
              <a:rPr dirty="0" err="1"/>
              <a:t>overlast</a:t>
            </a:r>
            <a:r>
              <a:rPr dirty="0"/>
              <a:t> van </a:t>
            </a:r>
            <a:r>
              <a:rPr dirty="0" err="1"/>
              <a:t>sluipverkeer</a:t>
            </a:r>
            <a:r>
              <a:rPr dirty="0"/>
              <a:t> </a:t>
            </a:r>
            <a:r>
              <a:rPr dirty="0" err="1"/>
              <a:t>heeft</a:t>
            </a:r>
            <a:r>
              <a:rPr dirty="0"/>
              <a:t> </a:t>
            </a:r>
            <a:r>
              <a:rPr dirty="0" err="1"/>
              <a:t>geleid</a:t>
            </a:r>
            <a:r>
              <a:rPr dirty="0"/>
              <a:t>, met </a:t>
            </a:r>
            <a:r>
              <a:rPr dirty="0" err="1"/>
              <a:t>gevaarlijke</a:t>
            </a:r>
            <a:r>
              <a:rPr dirty="0"/>
              <a:t> </a:t>
            </a:r>
            <a:r>
              <a:rPr dirty="0" err="1"/>
              <a:t>situaties</a:t>
            </a:r>
            <a:r>
              <a:rPr dirty="0"/>
              <a:t> en </a:t>
            </a:r>
            <a:r>
              <a:rPr dirty="0" err="1"/>
              <a:t>lange</a:t>
            </a:r>
            <a:r>
              <a:rPr dirty="0"/>
              <a:t> files. </a:t>
            </a:r>
            <a:r>
              <a:rPr dirty="0" err="1"/>
              <a:t>Overigens</a:t>
            </a:r>
            <a:r>
              <a:rPr dirty="0"/>
              <a:t> </a:t>
            </a:r>
            <a:r>
              <a:rPr dirty="0" err="1"/>
              <a:t>verl</a:t>
            </a:r>
            <a:r>
              <a:rPr lang="nl-NL" dirty="0"/>
              <a:t>ie</a:t>
            </a:r>
            <a:r>
              <a:rPr dirty="0"/>
              <a:t>p het </a:t>
            </a:r>
            <a:r>
              <a:rPr dirty="0" err="1"/>
              <a:t>overleg</a:t>
            </a:r>
            <a:r>
              <a:rPr dirty="0"/>
              <a:t> </a:t>
            </a:r>
            <a:r>
              <a:rPr dirty="0" err="1"/>
              <a:t>moeizaam</a:t>
            </a:r>
            <a:r>
              <a:rPr dirty="0"/>
              <a:t>.</a:t>
            </a:r>
          </a:p>
          <a:p>
            <a:pPr marL="285750" indent="-285750">
              <a:buSzPct val="100000"/>
              <a:buFont typeface="Arial"/>
              <a:buChar char="•"/>
              <a:defRPr sz="1600">
                <a:latin typeface="Calibri"/>
                <a:ea typeface="Calibri"/>
                <a:cs typeface="Calibri"/>
                <a:sym typeface="Calibri"/>
              </a:defRPr>
            </a:pPr>
            <a:endParaRPr dirty="0"/>
          </a:p>
          <a:p>
            <a:pPr marL="285750" indent="-285750">
              <a:buSzPct val="100000"/>
              <a:buFont typeface="Arial"/>
              <a:buChar char="•"/>
              <a:defRPr sz="1600">
                <a:latin typeface="Calibri"/>
                <a:ea typeface="Calibri"/>
                <a:cs typeface="Calibri"/>
                <a:sym typeface="Calibri"/>
              </a:defRPr>
            </a:pPr>
            <a:r>
              <a:rPr dirty="0"/>
              <a:t>De </a:t>
            </a:r>
            <a:r>
              <a:rPr dirty="0" err="1"/>
              <a:t>gemeente</a:t>
            </a:r>
            <a:r>
              <a:rPr dirty="0"/>
              <a:t> </a:t>
            </a:r>
            <a:r>
              <a:rPr dirty="0" err="1"/>
              <a:t>ontwikkelt</a:t>
            </a:r>
            <a:r>
              <a:rPr dirty="0"/>
              <a:t> </a:t>
            </a:r>
            <a:r>
              <a:rPr dirty="0" err="1"/>
              <a:t>een</a:t>
            </a:r>
            <a:r>
              <a:rPr dirty="0"/>
              <a:t> </a:t>
            </a:r>
            <a:r>
              <a:rPr dirty="0" err="1"/>
              <a:t>Mobiliteitsplan</a:t>
            </a:r>
            <a:r>
              <a:rPr dirty="0"/>
              <a:t>. In </a:t>
            </a:r>
            <a:r>
              <a:rPr dirty="0" err="1"/>
              <a:t>november</a:t>
            </a:r>
            <a:r>
              <a:rPr dirty="0"/>
              <a:t> is er </a:t>
            </a:r>
            <a:r>
              <a:rPr dirty="0" err="1"/>
              <a:t>een</a:t>
            </a:r>
            <a:r>
              <a:rPr dirty="0"/>
              <a:t> </a:t>
            </a:r>
            <a:r>
              <a:rPr dirty="0" err="1"/>
              <a:t>meedenkavond</a:t>
            </a:r>
            <a:r>
              <a:rPr dirty="0"/>
              <a:t> </a:t>
            </a:r>
            <a:r>
              <a:rPr dirty="0" err="1"/>
              <a:t>geweest</a:t>
            </a:r>
            <a:r>
              <a:rPr dirty="0"/>
              <a:t>, </a:t>
            </a:r>
            <a:r>
              <a:rPr dirty="0" err="1"/>
              <a:t>waaraan</a:t>
            </a:r>
            <a:r>
              <a:rPr dirty="0"/>
              <a:t> de diverse </a:t>
            </a:r>
            <a:r>
              <a:rPr dirty="0" err="1"/>
              <a:t>wijk</a:t>
            </a:r>
            <a:r>
              <a:rPr dirty="0"/>
              <a:t>- en </a:t>
            </a:r>
            <a:r>
              <a:rPr dirty="0" err="1"/>
              <a:t>dorpsraden</a:t>
            </a:r>
            <a:r>
              <a:rPr dirty="0"/>
              <a:t> </a:t>
            </a:r>
            <a:r>
              <a:rPr dirty="0" err="1"/>
              <a:t>hebben</a:t>
            </a:r>
            <a:r>
              <a:rPr dirty="0"/>
              <a:t> </a:t>
            </a:r>
            <a:r>
              <a:rPr dirty="0" err="1"/>
              <a:t>deelgenomen</a:t>
            </a:r>
            <a:r>
              <a:rPr dirty="0"/>
              <a:t>. In 2024 </a:t>
            </a:r>
            <a:r>
              <a:rPr dirty="0" err="1"/>
              <a:t>moet</a:t>
            </a:r>
            <a:r>
              <a:rPr dirty="0"/>
              <a:t> </a:t>
            </a:r>
            <a:r>
              <a:rPr dirty="0" err="1"/>
              <a:t>dit</a:t>
            </a:r>
            <a:r>
              <a:rPr dirty="0"/>
              <a:t> plan </a:t>
            </a:r>
            <a:r>
              <a:rPr dirty="0" err="1"/>
              <a:t>worden</a:t>
            </a:r>
            <a:r>
              <a:rPr dirty="0"/>
              <a:t> </a:t>
            </a:r>
            <a:r>
              <a:rPr dirty="0" err="1"/>
              <a:t>vastgesteld</a:t>
            </a:r>
            <a:r>
              <a:rPr dirty="0"/>
              <a:t>, </a:t>
            </a:r>
            <a:r>
              <a:rPr dirty="0" err="1"/>
              <a:t>waarna</a:t>
            </a:r>
            <a:r>
              <a:rPr dirty="0"/>
              <a:t> </a:t>
            </a:r>
            <a:r>
              <a:rPr dirty="0" err="1"/>
              <a:t>een</a:t>
            </a:r>
            <a:r>
              <a:rPr dirty="0"/>
              <a:t> </a:t>
            </a:r>
            <a:r>
              <a:rPr dirty="0" err="1"/>
              <a:t>uitvoeringsplan</a:t>
            </a:r>
            <a:r>
              <a:rPr dirty="0"/>
              <a:t> </a:t>
            </a:r>
            <a:r>
              <a:rPr dirty="0" err="1"/>
              <a:t>wordt</a:t>
            </a:r>
            <a:r>
              <a:rPr dirty="0"/>
              <a:t> </a:t>
            </a:r>
            <a:r>
              <a:rPr dirty="0" err="1"/>
              <a:t>opgesteld</a:t>
            </a:r>
            <a:r>
              <a:rPr dirty="0"/>
              <a:t>.</a:t>
            </a:r>
          </a:p>
          <a:p>
            <a:pPr marL="285750" indent="-285750">
              <a:buSzPct val="100000"/>
              <a:buFont typeface="Arial"/>
              <a:buChar char="•"/>
              <a:defRPr sz="1600">
                <a:latin typeface="Calibri"/>
                <a:ea typeface="Calibri"/>
                <a:cs typeface="Calibri"/>
                <a:sym typeface="Calibri"/>
              </a:defRPr>
            </a:pPr>
            <a:endParaRPr dirty="0"/>
          </a:p>
          <a:p>
            <a:pPr marL="285750" indent="-285750">
              <a:buSzPct val="100000"/>
              <a:buFont typeface="Arial"/>
              <a:buChar char="•"/>
              <a:defRPr sz="1600">
                <a:latin typeface="Calibri"/>
                <a:ea typeface="Calibri"/>
                <a:cs typeface="Calibri"/>
                <a:sym typeface="Calibri"/>
              </a:defRPr>
            </a:pPr>
            <a:r>
              <a:rPr dirty="0"/>
              <a:t>De Dorpsraad </a:t>
            </a:r>
            <a:r>
              <a:rPr dirty="0" err="1"/>
              <a:t>heeft</a:t>
            </a:r>
            <a:r>
              <a:rPr dirty="0"/>
              <a:t> </a:t>
            </a:r>
            <a:r>
              <a:rPr dirty="0" err="1"/>
              <a:t>herhaaldelijk</a:t>
            </a:r>
            <a:r>
              <a:rPr dirty="0"/>
              <a:t> </a:t>
            </a:r>
            <a:r>
              <a:rPr dirty="0" err="1"/>
              <a:t>aangedrongen</a:t>
            </a:r>
            <a:r>
              <a:rPr dirty="0"/>
              <a:t> op </a:t>
            </a:r>
            <a:r>
              <a:rPr dirty="0" err="1"/>
              <a:t>een</a:t>
            </a:r>
            <a:r>
              <a:rPr dirty="0"/>
              <a:t> </a:t>
            </a:r>
            <a:r>
              <a:rPr dirty="0" err="1"/>
              <a:t>duidelijk</a:t>
            </a:r>
            <a:r>
              <a:rPr dirty="0"/>
              <a:t> </a:t>
            </a:r>
            <a:r>
              <a:rPr dirty="0" err="1"/>
              <a:t>standpunt</a:t>
            </a:r>
            <a:r>
              <a:rPr dirty="0"/>
              <a:t> m</a:t>
            </a:r>
            <a:r>
              <a:rPr lang="nl-NL" dirty="0"/>
              <a:t>.</a:t>
            </a:r>
            <a:r>
              <a:rPr dirty="0"/>
              <a:t>b</a:t>
            </a:r>
            <a:r>
              <a:rPr lang="nl-NL" dirty="0"/>
              <a:t>.</a:t>
            </a:r>
            <a:r>
              <a:rPr dirty="0"/>
              <a:t>t</a:t>
            </a:r>
            <a:r>
              <a:rPr lang="nl-NL" dirty="0"/>
              <a:t>.</a:t>
            </a:r>
            <a:r>
              <a:rPr dirty="0"/>
              <a:t> </a:t>
            </a:r>
            <a:r>
              <a:rPr dirty="0" err="1"/>
              <a:t>parkeren</a:t>
            </a:r>
            <a:r>
              <a:rPr dirty="0"/>
              <a:t> op de </a:t>
            </a:r>
            <a:r>
              <a:rPr dirty="0" err="1"/>
              <a:t>Markt</a:t>
            </a:r>
            <a:r>
              <a:rPr dirty="0"/>
              <a:t>. Er </a:t>
            </a:r>
            <a:r>
              <a:rPr dirty="0" err="1"/>
              <a:t>zou</a:t>
            </a:r>
            <a:r>
              <a:rPr dirty="0"/>
              <a:t> voor </a:t>
            </a:r>
            <a:r>
              <a:rPr dirty="0" err="1"/>
              <a:t>eind</a:t>
            </a:r>
            <a:r>
              <a:rPr dirty="0"/>
              <a:t> 2023 </a:t>
            </a:r>
            <a:r>
              <a:rPr dirty="0" err="1"/>
              <a:t>een</a:t>
            </a:r>
            <a:r>
              <a:rPr dirty="0"/>
              <a:t> plan </a:t>
            </a:r>
            <a:r>
              <a:rPr dirty="0" err="1"/>
              <a:t>opgesteld</a:t>
            </a:r>
            <a:r>
              <a:rPr dirty="0"/>
              <a:t> </a:t>
            </a:r>
            <a:r>
              <a:rPr dirty="0" err="1"/>
              <a:t>zijn</a:t>
            </a:r>
            <a:r>
              <a:rPr dirty="0"/>
              <a:t>, </a:t>
            </a:r>
            <a:r>
              <a:rPr dirty="0" err="1"/>
              <a:t>dat</a:t>
            </a:r>
            <a:r>
              <a:rPr dirty="0"/>
              <a:t> </a:t>
            </a:r>
            <a:r>
              <a:rPr dirty="0" err="1"/>
              <a:t>echter</a:t>
            </a:r>
            <a:r>
              <a:rPr dirty="0"/>
              <a:t> </a:t>
            </a:r>
            <a:r>
              <a:rPr dirty="0" err="1"/>
              <a:t>nog</a:t>
            </a:r>
            <a:r>
              <a:rPr dirty="0"/>
              <a:t> </a:t>
            </a:r>
            <a:r>
              <a:rPr dirty="0" err="1"/>
              <a:t>niet</a:t>
            </a:r>
            <a:r>
              <a:rPr dirty="0"/>
              <a:t> </a:t>
            </a:r>
            <a:r>
              <a:rPr dirty="0" err="1"/>
              <a:t>gepresenteerd</a:t>
            </a:r>
            <a:r>
              <a:rPr dirty="0"/>
              <a:t> is. </a:t>
            </a:r>
            <a:r>
              <a:rPr dirty="0" err="1"/>
              <a:t>Tevens</a:t>
            </a:r>
            <a:r>
              <a:rPr dirty="0"/>
              <a:t> is </a:t>
            </a:r>
            <a:r>
              <a:rPr dirty="0" err="1"/>
              <a:t>aangedrongen</a:t>
            </a:r>
            <a:r>
              <a:rPr dirty="0"/>
              <a:t> op het </a:t>
            </a:r>
            <a:r>
              <a:rPr dirty="0" err="1"/>
              <a:t>aanleggen</a:t>
            </a:r>
            <a:r>
              <a:rPr dirty="0"/>
              <a:t> van </a:t>
            </a:r>
            <a:r>
              <a:rPr dirty="0" err="1"/>
              <a:t>een</a:t>
            </a:r>
            <a:r>
              <a:rPr dirty="0"/>
              <a:t> </a:t>
            </a:r>
            <a:r>
              <a:rPr dirty="0" err="1"/>
              <a:t>zebrapad</a:t>
            </a:r>
            <a:r>
              <a:rPr dirty="0"/>
              <a:t> op de </a:t>
            </a:r>
            <a:r>
              <a:rPr dirty="0" err="1"/>
              <a:t>Markt</a:t>
            </a:r>
            <a:r>
              <a:rPr dirty="0"/>
              <a:t>, </a:t>
            </a:r>
            <a:r>
              <a:rPr dirty="0" err="1"/>
              <a:t>zodat</a:t>
            </a:r>
            <a:r>
              <a:rPr dirty="0"/>
              <a:t> het </a:t>
            </a:r>
            <a:r>
              <a:rPr dirty="0" err="1"/>
              <a:t>veiliger</a:t>
            </a:r>
            <a:r>
              <a:rPr dirty="0"/>
              <a:t> is over te </a:t>
            </a:r>
            <a:r>
              <a:rPr dirty="0" err="1"/>
              <a:t>steken</a:t>
            </a:r>
            <a:r>
              <a:rPr dirty="0"/>
              <a:t>.</a:t>
            </a:r>
          </a:p>
        </p:txBody>
      </p:sp>
      <p:sp>
        <p:nvSpPr>
          <p:cNvPr id="218" name="Tijdelijke aanduiding voor dianummer 4"/>
          <p:cNvSpPr txBox="1">
            <a:spLocks noGrp="1"/>
          </p:cNvSpPr>
          <p:nvPr>
            <p:ph type="sldNum" sz="quarter" idx="4294967295"/>
          </p:nvPr>
        </p:nvSpPr>
        <p:spPr>
          <a:xfrm>
            <a:off x="10670648" y="6209031"/>
            <a:ext cx="230715"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jdelijke aanduiding voor voettekst 2"/>
          <p:cNvSpPr txBox="1"/>
          <p:nvPr/>
        </p:nvSpPr>
        <p:spPr>
          <a:xfrm>
            <a:off x="3098483" y="6472013"/>
            <a:ext cx="73761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t>Echt werk maken van burgerparticipatie</a:t>
            </a:r>
          </a:p>
        </p:txBody>
      </p:sp>
      <p:sp>
        <p:nvSpPr>
          <p:cNvPr id="221" name="Titel 1"/>
          <p:cNvSpPr txBox="1">
            <a:spLocks noGrp="1"/>
          </p:cNvSpPr>
          <p:nvPr>
            <p:ph type="title"/>
          </p:nvPr>
        </p:nvSpPr>
        <p:spPr>
          <a:xfrm>
            <a:off x="1300163" y="188637"/>
            <a:ext cx="9601201" cy="705202"/>
          </a:xfrm>
          <a:prstGeom prst="rect">
            <a:avLst/>
          </a:prstGeom>
        </p:spPr>
        <p:txBody>
          <a:bodyPr/>
          <a:lstStyle/>
          <a:p>
            <a:pPr algn="ctr"/>
            <a:r>
              <a:rPr dirty="0" err="1"/>
              <a:t>Jaaroverzicht</a:t>
            </a:r>
            <a:r>
              <a:rPr dirty="0"/>
              <a:t> </a:t>
            </a:r>
            <a:r>
              <a:rPr dirty="0" err="1"/>
              <a:t>Energietransitie</a:t>
            </a:r>
            <a:r>
              <a:rPr dirty="0"/>
              <a:t> 2023 (</a:t>
            </a:r>
            <a:r>
              <a:rPr lang="nl-NL" dirty="0"/>
              <a:t>11</a:t>
            </a:r>
            <a:r>
              <a:rPr dirty="0"/>
              <a:t>)</a:t>
            </a:r>
          </a:p>
        </p:txBody>
      </p:sp>
      <p:sp>
        <p:nvSpPr>
          <p:cNvPr id="222" name="Tijdelijke aanduiding voor inhoud 3"/>
          <p:cNvSpPr txBox="1">
            <a:spLocks noGrp="1"/>
          </p:cNvSpPr>
          <p:nvPr>
            <p:ph type="body" idx="1"/>
          </p:nvPr>
        </p:nvSpPr>
        <p:spPr>
          <a:xfrm>
            <a:off x="1300164" y="1612490"/>
            <a:ext cx="9601201" cy="5129091"/>
          </a:xfrm>
          <a:prstGeom prst="rect">
            <a:avLst/>
          </a:prstGeom>
        </p:spPr>
        <p:txBody>
          <a:bodyPr anchor="t"/>
          <a:lstStyle/>
          <a:p>
            <a:pPr marL="285750" indent="-285750">
              <a:buSzPct val="100000"/>
              <a:buFont typeface="Arial"/>
              <a:buChar char="•"/>
              <a:defRPr sz="1400">
                <a:latin typeface="Calibri"/>
                <a:ea typeface="Calibri"/>
                <a:cs typeface="Calibri"/>
                <a:sym typeface="Calibri"/>
              </a:defRPr>
            </a:pPr>
            <a:r>
              <a:t>Tijdens de algemene Dorpsraad vergadering in april heeft de Dorpsraad samen met de gemeente een presentatie gegeven over de status van de warmtetransitie (onderdeel van de energietransitie)</a:t>
            </a:r>
          </a:p>
          <a:p>
            <a:pPr marL="285750" indent="-285750">
              <a:buSzPct val="100000"/>
              <a:buFont typeface="Arial"/>
              <a:buChar char="•"/>
              <a:defRPr sz="1400">
                <a:latin typeface="Calibri"/>
                <a:ea typeface="Calibri"/>
                <a:cs typeface="Calibri"/>
                <a:sym typeface="Calibri"/>
              </a:defRPr>
            </a:pPr>
            <a:r>
              <a:t>De gemeente gaf in een email naar de Dorpsraad eind juli aan om als vervolg op de transitievisie warmte een bronnenonderzoek uit te voeren en de gemeente Brummen te analyseren (opleveren beeld van het aantal en soort woningen, woningbouw, bouwjaar, energielabels, gasverbruik,  nieuwbouwplannen, etc.)</a:t>
            </a:r>
          </a:p>
          <a:p>
            <a:pPr marL="285750" indent="-285750">
              <a:buSzPct val="100000"/>
              <a:buFont typeface="Arial"/>
              <a:buChar char="•"/>
              <a:defRPr sz="1400">
                <a:latin typeface="Calibri"/>
                <a:ea typeface="Calibri"/>
                <a:cs typeface="Calibri"/>
                <a:sym typeface="Calibri"/>
              </a:defRPr>
            </a:pPr>
            <a:r>
              <a:t>De Dorpsraad Brummen heeft eind november een email gestuurd naar de gemeente om aandacht te vragen voor een nieuwe informatieronde met bewoners</a:t>
            </a:r>
          </a:p>
          <a:p>
            <a:pPr marL="285750" indent="-285750">
              <a:buSzPct val="100000"/>
              <a:buFont typeface="Arial"/>
              <a:buChar char="•"/>
              <a:defRPr sz="1400">
                <a:latin typeface="Calibri"/>
                <a:ea typeface="Calibri"/>
                <a:cs typeface="Calibri"/>
                <a:sym typeface="Calibri"/>
              </a:defRPr>
            </a:pPr>
            <a:r>
              <a:t>Medio december heeft de gemeente te kennen gegeven hier open voor te staan, waarbij zij tevens hebben aangegeven het bronnenonderzoek einde Q1 2024 te zullen afronden.</a:t>
            </a:r>
          </a:p>
          <a:p>
            <a:pPr marL="285750" indent="-285750">
              <a:buSzPct val="100000"/>
              <a:buFont typeface="Arial"/>
              <a:buChar char="•"/>
              <a:defRPr sz="1400">
                <a:latin typeface="Calibri"/>
                <a:ea typeface="Calibri"/>
                <a:cs typeface="Calibri"/>
                <a:sym typeface="Calibri"/>
              </a:defRPr>
            </a:pPr>
            <a:r>
              <a:t>Ook zullen er in het kader van de nieuwe Warmtewet (WCW: Wet Collectieve Warmtevoorziening) die 1-7-2024 ingaat, een aantal zaken gaan veranderen m.b.t. stads- en blokverwarming</a:t>
            </a:r>
          </a:p>
          <a:p>
            <a:pPr marL="285750" indent="-285750">
              <a:buSzPct val="100000"/>
              <a:buFont typeface="Arial"/>
              <a:buChar char="•"/>
              <a:defRPr sz="1400">
                <a:latin typeface="Calibri"/>
                <a:ea typeface="Calibri"/>
                <a:cs typeface="Calibri"/>
                <a:sym typeface="Calibri"/>
              </a:defRPr>
            </a:pPr>
            <a:r>
              <a:t>In een overleg dat op 25 januari met de gemeente plaatsvond is nogmaals het belang van burgerparticipatie onderstreept</a:t>
            </a:r>
          </a:p>
          <a:p>
            <a:pPr marL="285750" indent="-285750">
              <a:buSzPct val="100000"/>
              <a:buFont typeface="Arial"/>
              <a:buChar char="•"/>
              <a:defRPr sz="1400">
                <a:latin typeface="Calibri"/>
                <a:ea typeface="Calibri"/>
                <a:cs typeface="Calibri"/>
                <a:sym typeface="Calibri"/>
              </a:defRPr>
            </a:pPr>
            <a:r>
              <a:t>In dat kader zijn een aantal zaken besproken:</a:t>
            </a:r>
          </a:p>
          <a:p>
            <a:pPr>
              <a:defRPr sz="1400">
                <a:latin typeface="Calibri"/>
                <a:ea typeface="Calibri"/>
                <a:cs typeface="Calibri"/>
                <a:sym typeface="Calibri"/>
              </a:defRPr>
            </a:pPr>
            <a:r>
              <a:t>	- Warmtetransitie meenemen in herziening participatiebeleid van de gemeente (uitkomst Moventem enquete is dat 	  92 % van de bewoners betrokken wil zijn bij het bedenken en uitvoeren van plannen)</a:t>
            </a:r>
          </a:p>
          <a:p>
            <a:pPr>
              <a:defRPr sz="1400">
                <a:latin typeface="Calibri"/>
                <a:ea typeface="Calibri"/>
                <a:cs typeface="Calibri"/>
                <a:sym typeface="Calibri"/>
              </a:defRPr>
            </a:pPr>
            <a:r>
              <a:t>	- Werken met wijkambassadeurs</a:t>
            </a:r>
          </a:p>
          <a:p>
            <a:pPr>
              <a:defRPr sz="1400">
                <a:latin typeface="Calibri"/>
                <a:ea typeface="Calibri"/>
                <a:cs typeface="Calibri"/>
                <a:sym typeface="Calibri"/>
              </a:defRPr>
            </a:pPr>
            <a:r>
              <a:t>	- Regelmatig publiceren in lokale media over de status van de Warmtetransitie</a:t>
            </a:r>
          </a:p>
          <a:p>
            <a:pPr>
              <a:defRPr sz="1400">
                <a:latin typeface="Calibri"/>
                <a:ea typeface="Calibri"/>
                <a:cs typeface="Calibri"/>
                <a:sym typeface="Calibri"/>
              </a:defRPr>
            </a:pPr>
            <a:r>
              <a:t>	- Uitzetten enquete(s)</a:t>
            </a:r>
          </a:p>
          <a:p>
            <a:pPr>
              <a:defRPr sz="1400">
                <a:latin typeface="Calibri"/>
                <a:ea typeface="Calibri"/>
                <a:cs typeface="Calibri"/>
                <a:sym typeface="Calibri"/>
              </a:defRPr>
            </a:pPr>
            <a:r>
              <a:t>	- Ontwikkelingen in het kader van de WCW volgen en randvoorwaardelijk maken</a:t>
            </a:r>
          </a:p>
          <a:p>
            <a:pPr>
              <a:defRPr sz="1400">
                <a:latin typeface="Calibri"/>
                <a:ea typeface="Calibri"/>
                <a:cs typeface="Calibri"/>
                <a:sym typeface="Calibri"/>
              </a:defRPr>
            </a:pPr>
            <a:r>
              <a:t>	- Instellen Klankbordgroep in het kader van het projectmatige vervolg van de Warmtetransitie</a:t>
            </a:r>
          </a:p>
          <a:p>
            <a:pPr>
              <a:defRPr sz="1400">
                <a:latin typeface="Calibri"/>
                <a:ea typeface="Calibri"/>
                <a:cs typeface="Calibri"/>
                <a:sym typeface="Calibri"/>
              </a:defRPr>
            </a:pPr>
            <a:r>
              <a:t>	- Burgers betrekken bij Wijkuitvoeringsplannen</a:t>
            </a:r>
          </a:p>
        </p:txBody>
      </p:sp>
      <p:sp>
        <p:nvSpPr>
          <p:cNvPr id="223" name="Tijdelijke aanduiding voor dianummer 4"/>
          <p:cNvSpPr txBox="1">
            <a:spLocks noGrp="1"/>
          </p:cNvSpPr>
          <p:nvPr>
            <p:ph type="sldNum" sz="quarter" idx="4294967295"/>
          </p:nvPr>
        </p:nvSpPr>
        <p:spPr>
          <a:xfrm>
            <a:off x="10670648" y="6209031"/>
            <a:ext cx="230715"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jdelijke aanduiding voor voettekst 2"/>
          <p:cNvSpPr txBox="1"/>
          <p:nvPr/>
        </p:nvSpPr>
        <p:spPr>
          <a:xfrm>
            <a:off x="3098483" y="6472013"/>
            <a:ext cx="73761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t>Echt werk maken van burgerparticipatie</a:t>
            </a:r>
          </a:p>
        </p:txBody>
      </p:sp>
      <p:sp>
        <p:nvSpPr>
          <p:cNvPr id="226" name="Titel 1"/>
          <p:cNvSpPr txBox="1">
            <a:spLocks noGrp="1"/>
          </p:cNvSpPr>
          <p:nvPr>
            <p:ph type="title"/>
          </p:nvPr>
        </p:nvSpPr>
        <p:spPr>
          <a:xfrm>
            <a:off x="1300163" y="188637"/>
            <a:ext cx="9601201" cy="705202"/>
          </a:xfrm>
          <a:prstGeom prst="rect">
            <a:avLst/>
          </a:prstGeom>
        </p:spPr>
        <p:txBody>
          <a:bodyPr/>
          <a:lstStyle/>
          <a:p>
            <a:pPr algn="ctr"/>
            <a:r>
              <a:rPr dirty="0" err="1"/>
              <a:t>Jaaroverzicht</a:t>
            </a:r>
            <a:r>
              <a:rPr dirty="0"/>
              <a:t> Media 2023 (1</a:t>
            </a:r>
            <a:r>
              <a:rPr lang="nl-NL" dirty="0"/>
              <a:t>2</a:t>
            </a:r>
            <a:r>
              <a:rPr dirty="0"/>
              <a:t>)</a:t>
            </a:r>
          </a:p>
        </p:txBody>
      </p:sp>
      <p:sp>
        <p:nvSpPr>
          <p:cNvPr id="227" name="Tijdelijke aanduiding voor inhoud 3"/>
          <p:cNvSpPr txBox="1">
            <a:spLocks noGrp="1"/>
          </p:cNvSpPr>
          <p:nvPr>
            <p:ph type="body" idx="1"/>
          </p:nvPr>
        </p:nvSpPr>
        <p:spPr>
          <a:xfrm>
            <a:off x="1300163" y="1619257"/>
            <a:ext cx="9601201" cy="5851997"/>
          </a:xfrm>
          <a:prstGeom prst="rect">
            <a:avLst/>
          </a:prstGeom>
        </p:spPr>
        <p:txBody>
          <a:bodyPr anchor="t"/>
          <a:lstStyle>
            <a:lvl1pPr marL="228600" indent="-228600">
              <a:spcBef>
                <a:spcPts val="1800"/>
              </a:spcBef>
              <a:buSzPct val="90000"/>
              <a:buFont typeface="Arial"/>
              <a:buChar char="•"/>
              <a:defRPr sz="1600"/>
            </a:lvl1pPr>
          </a:lstStyle>
          <a:p>
            <a:r>
              <a:t>Website wordt regelmatig geactualiseerd, Facebook wordt ook goed bijgehouden.</a:t>
            </a:r>
          </a:p>
        </p:txBody>
      </p:sp>
      <p:sp>
        <p:nvSpPr>
          <p:cNvPr id="228" name="Tijdelijke aanduiding voor dianummer 4"/>
          <p:cNvSpPr txBox="1">
            <a:spLocks noGrp="1"/>
          </p:cNvSpPr>
          <p:nvPr>
            <p:ph type="sldNum" sz="quarter" idx="4294967295"/>
          </p:nvPr>
        </p:nvSpPr>
        <p:spPr>
          <a:xfrm>
            <a:off x="10670648" y="6209031"/>
            <a:ext cx="230715"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el 1"/>
          <p:cNvSpPr txBox="1">
            <a:spLocks noGrp="1"/>
          </p:cNvSpPr>
          <p:nvPr>
            <p:ph type="title"/>
          </p:nvPr>
        </p:nvSpPr>
        <p:spPr>
          <a:xfrm>
            <a:off x="1300163" y="188637"/>
            <a:ext cx="9601201" cy="705202"/>
          </a:xfrm>
          <a:prstGeom prst="rect">
            <a:avLst/>
          </a:prstGeom>
        </p:spPr>
        <p:txBody>
          <a:bodyPr/>
          <a:lstStyle>
            <a:lvl1pPr algn="ctr"/>
          </a:lstStyle>
          <a:p>
            <a:r>
              <a:t>Agenda</a:t>
            </a:r>
          </a:p>
        </p:txBody>
      </p:sp>
      <p:sp>
        <p:nvSpPr>
          <p:cNvPr id="135" name="Tijdelijke aanduiding voor dianummer 4"/>
          <p:cNvSpPr txBox="1">
            <a:spLocks noGrp="1"/>
          </p:cNvSpPr>
          <p:nvPr>
            <p:ph type="sldNum" sz="quarter" idx="4294967295"/>
          </p:nvPr>
        </p:nvSpPr>
        <p:spPr>
          <a:xfrm>
            <a:off x="10733936" y="6209031"/>
            <a:ext cx="167426"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pic>
        <p:nvPicPr>
          <p:cNvPr id="136" name="Afbeelding 7" descr="Afbeelding 7"/>
          <p:cNvPicPr>
            <a:picLocks noChangeAspect="1"/>
          </p:cNvPicPr>
          <p:nvPr/>
        </p:nvPicPr>
        <p:blipFill>
          <a:blip r:embed="rId2"/>
          <a:stretch>
            <a:fillRect/>
          </a:stretch>
        </p:blipFill>
        <p:spPr>
          <a:xfrm>
            <a:off x="10375901" y="5531749"/>
            <a:ext cx="1819275" cy="1323978"/>
          </a:xfrm>
          <a:prstGeom prst="rect">
            <a:avLst/>
          </a:prstGeom>
          <a:ln w="12700">
            <a:miter lim="400000"/>
          </a:ln>
        </p:spPr>
      </p:pic>
      <p:sp>
        <p:nvSpPr>
          <p:cNvPr id="137" name="Rectangle 1"/>
          <p:cNvSpPr txBox="1">
            <a:spLocks noGrp="1"/>
          </p:cNvSpPr>
          <p:nvPr>
            <p:ph type="body" idx="1"/>
          </p:nvPr>
        </p:nvSpPr>
        <p:spPr>
          <a:xfrm>
            <a:off x="1717704" y="920619"/>
            <a:ext cx="7506538" cy="3223542"/>
          </a:xfrm>
          <a:prstGeom prst="rect">
            <a:avLst/>
          </a:prstGeom>
        </p:spPr>
        <p:txBody>
          <a:bodyPr vert="horz" lIns="45718" tIns="45718" rIns="45718" bIns="45718" rtlCol="0" anchor="ctr">
            <a:normAutofit/>
          </a:bodyPr>
          <a:lstStyle/>
          <a:p>
            <a:pPr marL="342900" indent="-342900">
              <a:buSzPct val="100000"/>
              <a:buAutoNum type="arabicPeriod"/>
              <a:defRPr sz="1700">
                <a:latin typeface="Calibri"/>
                <a:ea typeface="Calibri"/>
                <a:cs typeface="Calibri"/>
                <a:sym typeface="Calibri"/>
              </a:defRPr>
            </a:pPr>
            <a:r>
              <a:rPr dirty="0"/>
              <a:t>Opening en </a:t>
            </a:r>
            <a:r>
              <a:rPr dirty="0" err="1"/>
              <a:t>welkom</a:t>
            </a:r>
            <a:r>
              <a:rPr dirty="0"/>
              <a:t> door Henk</a:t>
            </a:r>
          </a:p>
          <a:p>
            <a:pPr marL="342900" indent="-342900">
              <a:buSzPct val="100000"/>
              <a:buAutoNum type="arabicPeriod"/>
              <a:defRPr sz="1700">
                <a:latin typeface="Calibri"/>
                <a:ea typeface="Calibri"/>
                <a:cs typeface="Calibri"/>
                <a:sym typeface="Calibri"/>
              </a:defRPr>
            </a:pPr>
            <a:r>
              <a:rPr dirty="0" err="1"/>
              <a:t>Financiële</a:t>
            </a:r>
            <a:r>
              <a:rPr dirty="0"/>
              <a:t> </a:t>
            </a:r>
            <a:r>
              <a:rPr dirty="0" err="1"/>
              <a:t>jaarverslag</a:t>
            </a:r>
            <a:r>
              <a:rPr dirty="0"/>
              <a:t> 2023 door </a:t>
            </a:r>
            <a:r>
              <a:rPr lang="nl-NL" dirty="0"/>
              <a:t>Henk </a:t>
            </a:r>
            <a:r>
              <a:rPr lang="nl-NL" dirty="0" err="1"/>
              <a:t>b.a.</a:t>
            </a:r>
            <a:r>
              <a:rPr lang="nl-NL" dirty="0"/>
              <a:t> van </a:t>
            </a:r>
            <a:r>
              <a:rPr dirty="0"/>
              <a:t>Anne Margreet</a:t>
            </a:r>
          </a:p>
          <a:p>
            <a:pPr marL="342900" indent="-342900">
              <a:buSzPct val="100000"/>
              <a:buAutoNum type="arabicPeriod"/>
              <a:defRPr sz="1700">
                <a:latin typeface="Calibri"/>
                <a:ea typeface="Calibri"/>
                <a:cs typeface="Calibri"/>
                <a:sym typeface="Calibri"/>
              </a:defRPr>
            </a:pPr>
            <a:r>
              <a:rPr dirty="0" err="1"/>
              <a:t>Algemeen</a:t>
            </a:r>
            <a:r>
              <a:rPr dirty="0"/>
              <a:t> </a:t>
            </a:r>
            <a:r>
              <a:rPr dirty="0" err="1"/>
              <a:t>jaarverslag</a:t>
            </a:r>
            <a:r>
              <a:rPr dirty="0"/>
              <a:t> 2023 door </a:t>
            </a:r>
            <a:r>
              <a:rPr lang="nl-NL" dirty="0"/>
              <a:t>werkgroepen</a:t>
            </a:r>
            <a:endParaRPr dirty="0"/>
          </a:p>
          <a:p>
            <a:pPr marL="342900" indent="-342900">
              <a:buSzPct val="100000"/>
              <a:buAutoNum type="arabicPeriod"/>
              <a:defRPr sz="1700">
                <a:latin typeface="Calibri"/>
                <a:ea typeface="Calibri"/>
                <a:cs typeface="Calibri"/>
                <a:sym typeface="Calibri"/>
              </a:defRPr>
            </a:pPr>
            <a:r>
              <a:rPr dirty="0"/>
              <a:t>Update van de </a:t>
            </a:r>
            <a:r>
              <a:rPr dirty="0" err="1"/>
              <a:t>gemeente</a:t>
            </a:r>
            <a:endParaRPr lang="nl-NL" dirty="0"/>
          </a:p>
          <a:p>
            <a:pPr marL="342900" indent="-342900">
              <a:buSzPct val="100000"/>
              <a:buAutoNum type="arabicPeriod"/>
              <a:defRPr sz="1700">
                <a:latin typeface="Calibri"/>
                <a:ea typeface="Calibri"/>
                <a:cs typeface="Calibri"/>
                <a:sym typeface="Calibri"/>
              </a:defRPr>
            </a:pPr>
            <a:r>
              <a:rPr dirty="0"/>
              <a:t>Korte </a:t>
            </a:r>
            <a:r>
              <a:rPr dirty="0" err="1"/>
              <a:t>pauze</a:t>
            </a:r>
            <a:endParaRPr dirty="0"/>
          </a:p>
          <a:p>
            <a:pPr marL="342900" indent="-342900">
              <a:buSzPct val="100000"/>
              <a:buAutoNum type="arabicPeriod"/>
              <a:defRPr sz="1700">
                <a:latin typeface="Calibri"/>
                <a:ea typeface="Calibri"/>
                <a:cs typeface="Calibri"/>
                <a:sym typeface="Calibri"/>
              </a:defRPr>
            </a:pPr>
            <a:r>
              <a:rPr dirty="0" err="1"/>
              <a:t>Presentatie</a:t>
            </a:r>
            <a:r>
              <a:rPr dirty="0"/>
              <a:t> de </a:t>
            </a:r>
            <a:r>
              <a:rPr dirty="0" err="1"/>
              <a:t>IJsselmarke</a:t>
            </a:r>
            <a:r>
              <a:rPr dirty="0"/>
              <a:t>, door </a:t>
            </a:r>
            <a:r>
              <a:rPr lang="nl-NL" dirty="0" err="1"/>
              <a:t>Michaela</a:t>
            </a:r>
            <a:r>
              <a:rPr lang="nl-NL" dirty="0"/>
              <a:t> van Leeuwen en Ton Visser</a:t>
            </a:r>
            <a:endParaRPr dirty="0"/>
          </a:p>
          <a:p>
            <a:pPr marL="342900" indent="-342900">
              <a:buSzPct val="100000"/>
              <a:buAutoNum type="arabicPeriod"/>
              <a:defRPr sz="1700">
                <a:latin typeface="Calibri"/>
                <a:ea typeface="Calibri"/>
                <a:cs typeface="Calibri"/>
                <a:sym typeface="Calibri"/>
              </a:defRPr>
            </a:pPr>
            <a:r>
              <a:rPr dirty="0" err="1"/>
              <a:t>Sluiting</a:t>
            </a:r>
            <a:r>
              <a:rPr dirty="0"/>
              <a:t> en </a:t>
            </a:r>
            <a:r>
              <a:rPr dirty="0" err="1"/>
              <a:t>volgende</a:t>
            </a:r>
            <a:r>
              <a:rPr dirty="0"/>
              <a:t> </a:t>
            </a:r>
            <a:r>
              <a:rPr dirty="0" err="1"/>
              <a:t>vergadering</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37">
                                            <p:bg/>
                                          </p:spTgt>
                                        </p:tgtEl>
                                        <p:attrNameLst>
                                          <p:attrName>style.visibility</p:attrName>
                                        </p:attrNameLst>
                                      </p:cBhvr>
                                      <p:to>
                                        <p:strVal val="visible"/>
                                      </p:to>
                                    </p:set>
                                    <p:anim calcmode="lin" valueType="num">
                                      <p:cBhvr>
                                        <p:cTn id="7" dur="500" fill="hold"/>
                                        <p:tgtEl>
                                          <p:spTgt spid="137">
                                            <p:bg/>
                                          </p:spTgt>
                                        </p:tgtEl>
                                        <p:attrNameLst>
                                          <p:attrName>ppt_x</p:attrName>
                                        </p:attrNameLst>
                                      </p:cBhvr>
                                      <p:tavLst>
                                        <p:tav tm="0">
                                          <p:val>
                                            <p:strVal val="#ppt_x"/>
                                          </p:val>
                                        </p:tav>
                                        <p:tav tm="100000">
                                          <p:val>
                                            <p:strVal val="#ppt_x"/>
                                          </p:val>
                                        </p:tav>
                                      </p:tavLst>
                                    </p:anim>
                                    <p:anim calcmode="lin" valueType="num">
                                      <p:cBhvr>
                                        <p:cTn id="8" dur="500" fill="hold"/>
                                        <p:tgtEl>
                                          <p:spTgt spid="13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137">
                                            <p:txEl>
                                              <p:pRg st="0" end="0"/>
                                            </p:txEl>
                                          </p:spTgt>
                                        </p:tgtEl>
                                        <p:attrNameLst>
                                          <p:attrName>style.visibility</p:attrName>
                                        </p:attrNameLst>
                                      </p:cBhvr>
                                      <p:to>
                                        <p:strVal val="visible"/>
                                      </p:to>
                                    </p:set>
                                    <p:anim calcmode="lin" valueType="num">
                                      <p:cBhvr>
                                        <p:cTn id="11"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3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iterate>
                                    <p:tmAbs val="0"/>
                                  </p:iterate>
                                  <p:childTnLst>
                                    <p:set>
                                      <p:cBhvr>
                                        <p:cTn id="15" fill="hold"/>
                                        <p:tgtEl>
                                          <p:spTgt spid="137">
                                            <p:txEl>
                                              <p:pRg st="1" end="1"/>
                                            </p:txEl>
                                          </p:spTgt>
                                        </p:tgtEl>
                                        <p:attrNameLst>
                                          <p:attrName>style.visibility</p:attrName>
                                        </p:attrNameLst>
                                      </p:cBhvr>
                                      <p:to>
                                        <p:strVal val="visible"/>
                                      </p:to>
                                    </p:set>
                                    <p:anim calcmode="lin" valueType="num">
                                      <p:cBhvr>
                                        <p:cTn id="16" dur="500" fill="hold"/>
                                        <p:tgtEl>
                                          <p:spTgt spid="137">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13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iterate>
                                    <p:tmAbs val="0"/>
                                  </p:iterate>
                                  <p:childTnLst>
                                    <p:set>
                                      <p:cBhvr>
                                        <p:cTn id="20" fill="hold"/>
                                        <p:tgtEl>
                                          <p:spTgt spid="137">
                                            <p:txEl>
                                              <p:pRg st="2" end="2"/>
                                            </p:txEl>
                                          </p:spTgt>
                                        </p:tgtEl>
                                        <p:attrNameLst>
                                          <p:attrName>style.visibility</p:attrName>
                                        </p:attrNameLst>
                                      </p:cBhvr>
                                      <p:to>
                                        <p:strVal val="visible"/>
                                      </p:to>
                                    </p:set>
                                    <p:anim calcmode="lin" valueType="num">
                                      <p:cBhvr>
                                        <p:cTn id="21"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7">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iterate>
                                    <p:tmAbs val="0"/>
                                  </p:iterate>
                                  <p:childTnLst>
                                    <p:set>
                                      <p:cBhvr>
                                        <p:cTn id="25" fill="hold"/>
                                        <p:tgtEl>
                                          <p:spTgt spid="137">
                                            <p:txEl>
                                              <p:pRg st="3" end="3"/>
                                            </p:txEl>
                                          </p:spTgt>
                                        </p:tgtEl>
                                        <p:attrNameLst>
                                          <p:attrName>style.visibility</p:attrName>
                                        </p:attrNameLst>
                                      </p:cBhvr>
                                      <p:to>
                                        <p:strVal val="visible"/>
                                      </p:to>
                                    </p:set>
                                    <p:anim calcmode="lin" valueType="num">
                                      <p:cBhvr>
                                        <p:cTn id="26" dur="500" fill="hold"/>
                                        <p:tgtEl>
                                          <p:spTgt spid="137">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137">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iterate>
                                    <p:tmAbs val="0"/>
                                  </p:iterate>
                                  <p:childTnLst>
                                    <p:set>
                                      <p:cBhvr>
                                        <p:cTn id="30" fill="hold"/>
                                        <p:tgtEl>
                                          <p:spTgt spid="137">
                                            <p:txEl>
                                              <p:pRg st="4" end="4"/>
                                            </p:txEl>
                                          </p:spTgt>
                                        </p:tgtEl>
                                        <p:attrNameLst>
                                          <p:attrName>style.visibility</p:attrName>
                                        </p:attrNameLst>
                                      </p:cBhvr>
                                      <p:to>
                                        <p:strVal val="visible"/>
                                      </p:to>
                                    </p:set>
                                    <p:anim calcmode="lin" valueType="num">
                                      <p:cBhvr>
                                        <p:cTn id="31"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137">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iterate>
                                    <p:tmAbs val="0"/>
                                  </p:iterate>
                                  <p:childTnLst>
                                    <p:set>
                                      <p:cBhvr>
                                        <p:cTn id="35" fill="hold"/>
                                        <p:tgtEl>
                                          <p:spTgt spid="137">
                                            <p:txEl>
                                              <p:pRg st="5" end="5"/>
                                            </p:txEl>
                                          </p:spTgt>
                                        </p:tgtEl>
                                        <p:attrNameLst>
                                          <p:attrName>style.visibility</p:attrName>
                                        </p:attrNameLst>
                                      </p:cBhvr>
                                      <p:to>
                                        <p:strVal val="visible"/>
                                      </p:to>
                                    </p:set>
                                    <p:anim calcmode="lin" valueType="num">
                                      <p:cBhvr>
                                        <p:cTn id="36" dur="500" fill="hold"/>
                                        <p:tgtEl>
                                          <p:spTgt spid="137">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iterate>
                                    <p:tmAbs val="0"/>
                                  </p:iterate>
                                  <p:childTnLst>
                                    <p:set>
                                      <p:cBhvr>
                                        <p:cTn id="40" fill="hold"/>
                                        <p:tgtEl>
                                          <p:spTgt spid="137">
                                            <p:txEl>
                                              <p:pRg st="6" end="6"/>
                                            </p:txEl>
                                          </p:spTgt>
                                        </p:tgtEl>
                                        <p:attrNameLst>
                                          <p:attrName>style.visibility</p:attrName>
                                        </p:attrNameLst>
                                      </p:cBhvr>
                                      <p:to>
                                        <p:strVal val="visible"/>
                                      </p:to>
                                    </p:set>
                                    <p:anim calcmode="lin" valueType="num">
                                      <p:cBhvr>
                                        <p:cTn id="41"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42" dur="500" fill="hold"/>
                                        <p:tgtEl>
                                          <p:spTgt spid="13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ijdelijke aanduiding voor voettekst 2"/>
          <p:cNvSpPr txBox="1"/>
          <p:nvPr/>
        </p:nvSpPr>
        <p:spPr>
          <a:xfrm>
            <a:off x="3098483" y="6472013"/>
            <a:ext cx="73761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t>Echt werk maken van burgerparticipatie</a:t>
            </a:r>
          </a:p>
        </p:txBody>
      </p:sp>
      <p:sp>
        <p:nvSpPr>
          <p:cNvPr id="231" name="Titel 1"/>
          <p:cNvSpPr txBox="1">
            <a:spLocks noGrp="1"/>
          </p:cNvSpPr>
          <p:nvPr>
            <p:ph type="title"/>
          </p:nvPr>
        </p:nvSpPr>
        <p:spPr>
          <a:xfrm>
            <a:off x="1300163" y="188637"/>
            <a:ext cx="9601201" cy="705202"/>
          </a:xfrm>
          <a:prstGeom prst="rect">
            <a:avLst/>
          </a:prstGeom>
        </p:spPr>
        <p:txBody>
          <a:bodyPr/>
          <a:lstStyle/>
          <a:p>
            <a:pPr algn="ctr"/>
            <a:r>
              <a:t>Jaaroverzicht 2023 (10)</a:t>
            </a:r>
          </a:p>
        </p:txBody>
      </p:sp>
      <p:sp>
        <p:nvSpPr>
          <p:cNvPr id="232" name="Tijdelijke aanduiding voor inhoud 3"/>
          <p:cNvSpPr txBox="1">
            <a:spLocks noGrp="1"/>
          </p:cNvSpPr>
          <p:nvPr>
            <p:ph type="body" idx="1"/>
          </p:nvPr>
        </p:nvSpPr>
        <p:spPr>
          <a:xfrm>
            <a:off x="1300162" y="983228"/>
            <a:ext cx="7083274" cy="6488027"/>
          </a:xfrm>
          <a:prstGeom prst="rect">
            <a:avLst/>
          </a:prstGeom>
        </p:spPr>
        <p:txBody>
          <a:bodyPr anchor="t"/>
          <a:lstStyle/>
          <a:p>
            <a:pPr>
              <a:defRPr sz="1600"/>
            </a:pPr>
            <a:r>
              <a:rPr dirty="0"/>
              <a:t> </a:t>
            </a:r>
          </a:p>
          <a:p>
            <a:pPr marL="285750" indent="-285750">
              <a:buSzPct val="100000"/>
              <a:buFont typeface="Arial"/>
              <a:buChar char="•"/>
              <a:defRPr sz="1600">
                <a:latin typeface="Calibri"/>
                <a:ea typeface="Calibri"/>
                <a:cs typeface="Calibri"/>
                <a:sym typeface="Calibri"/>
              </a:defRPr>
            </a:pPr>
            <a:r>
              <a:rPr dirty="0"/>
              <a:t>Er </a:t>
            </a:r>
            <a:r>
              <a:rPr dirty="0" err="1"/>
              <a:t>zijn</a:t>
            </a:r>
            <a:r>
              <a:rPr dirty="0"/>
              <a:t> </a:t>
            </a:r>
            <a:r>
              <a:rPr dirty="0" err="1"/>
              <a:t>binnen</a:t>
            </a:r>
            <a:r>
              <a:rPr dirty="0"/>
              <a:t> </a:t>
            </a:r>
            <a:r>
              <a:rPr dirty="0" err="1"/>
              <a:t>onze</a:t>
            </a:r>
            <a:r>
              <a:rPr dirty="0"/>
              <a:t> </a:t>
            </a:r>
            <a:r>
              <a:rPr dirty="0" err="1"/>
              <a:t>werkgroepen</a:t>
            </a:r>
            <a:r>
              <a:rPr dirty="0"/>
              <a:t> </a:t>
            </a:r>
            <a:r>
              <a:rPr dirty="0" err="1"/>
              <a:t>veel</a:t>
            </a:r>
            <a:r>
              <a:rPr dirty="0"/>
              <a:t> </a:t>
            </a:r>
            <a:r>
              <a:rPr dirty="0" err="1"/>
              <a:t>enthousiaste</a:t>
            </a:r>
            <a:r>
              <a:rPr lang="nl-NL" dirty="0"/>
              <a:t>l</a:t>
            </a:r>
            <a:r>
              <a:rPr dirty="0" err="1"/>
              <a:t>lingen</a:t>
            </a:r>
            <a:r>
              <a:rPr dirty="0"/>
              <a:t>, die </a:t>
            </a:r>
            <a:r>
              <a:rPr dirty="0" err="1"/>
              <a:t>helpen</a:t>
            </a:r>
            <a:r>
              <a:rPr dirty="0"/>
              <a:t> met het </a:t>
            </a:r>
            <a:r>
              <a:rPr dirty="0" err="1"/>
              <a:t>verwijderen</a:t>
            </a:r>
            <a:r>
              <a:rPr dirty="0"/>
              <a:t> van </a:t>
            </a:r>
            <a:r>
              <a:rPr dirty="0" err="1"/>
              <a:t>zwerfvuil</a:t>
            </a:r>
            <a:r>
              <a:rPr dirty="0"/>
              <a:t>, de </a:t>
            </a:r>
            <a:r>
              <a:rPr dirty="0" err="1"/>
              <a:t>bloembakken</a:t>
            </a:r>
            <a:r>
              <a:rPr dirty="0"/>
              <a:t> op het </a:t>
            </a:r>
            <a:r>
              <a:rPr dirty="0" err="1"/>
              <a:t>Marktplein</a:t>
            </a:r>
            <a:r>
              <a:rPr dirty="0"/>
              <a:t> </a:t>
            </a:r>
            <a:r>
              <a:rPr dirty="0" err="1"/>
              <a:t>voorzien</a:t>
            </a:r>
            <a:r>
              <a:rPr dirty="0"/>
              <a:t> van water en </a:t>
            </a:r>
            <a:r>
              <a:rPr dirty="0" err="1"/>
              <a:t>helpen</a:t>
            </a:r>
            <a:r>
              <a:rPr dirty="0"/>
              <a:t> met het </a:t>
            </a:r>
            <a:r>
              <a:rPr dirty="0" err="1"/>
              <a:t>schoonmaken</a:t>
            </a:r>
            <a:r>
              <a:rPr dirty="0"/>
              <a:t> van het </a:t>
            </a:r>
            <a:r>
              <a:rPr dirty="0" err="1"/>
              <a:t>kunstwerk</a:t>
            </a:r>
            <a:r>
              <a:rPr dirty="0"/>
              <a:t> </a:t>
            </a:r>
            <a:r>
              <a:rPr dirty="0" err="1"/>
              <a:t>onder</a:t>
            </a:r>
            <a:r>
              <a:rPr dirty="0"/>
              <a:t> het viaduct van de N348.  </a:t>
            </a:r>
            <a:r>
              <a:rPr dirty="0" err="1"/>
              <a:t>Zonder</a:t>
            </a:r>
            <a:r>
              <a:rPr dirty="0"/>
              <a:t> </a:t>
            </a:r>
            <a:r>
              <a:rPr dirty="0" err="1"/>
              <a:t>deze</a:t>
            </a:r>
            <a:r>
              <a:rPr dirty="0"/>
              <a:t> </a:t>
            </a:r>
            <a:r>
              <a:rPr dirty="0" err="1"/>
              <a:t>gedreven</a:t>
            </a:r>
            <a:r>
              <a:rPr dirty="0"/>
              <a:t> </a:t>
            </a:r>
            <a:r>
              <a:rPr dirty="0" err="1"/>
              <a:t>inwoners</a:t>
            </a:r>
            <a:r>
              <a:rPr dirty="0"/>
              <a:t> van </a:t>
            </a:r>
            <a:r>
              <a:rPr dirty="0" err="1"/>
              <a:t>ons</a:t>
            </a:r>
            <a:r>
              <a:rPr dirty="0"/>
              <a:t> </a:t>
            </a:r>
            <a:r>
              <a:rPr dirty="0" err="1"/>
              <a:t>dorp</a:t>
            </a:r>
            <a:r>
              <a:rPr dirty="0"/>
              <a:t> </a:t>
            </a:r>
            <a:r>
              <a:rPr dirty="0" err="1"/>
              <a:t>zou</a:t>
            </a:r>
            <a:r>
              <a:rPr dirty="0"/>
              <a:t> Brummen er heel </a:t>
            </a:r>
            <a:r>
              <a:rPr dirty="0" err="1"/>
              <a:t>anders</a:t>
            </a:r>
            <a:r>
              <a:rPr dirty="0"/>
              <a:t> </a:t>
            </a:r>
            <a:r>
              <a:rPr dirty="0" err="1"/>
              <a:t>uitzien</a:t>
            </a:r>
            <a:r>
              <a:rPr dirty="0"/>
              <a:t>. En om </a:t>
            </a:r>
            <a:r>
              <a:rPr dirty="0" err="1"/>
              <a:t>deze</a:t>
            </a:r>
            <a:r>
              <a:rPr dirty="0"/>
              <a:t> </a:t>
            </a:r>
            <a:r>
              <a:rPr dirty="0" err="1"/>
              <a:t>personen</a:t>
            </a:r>
            <a:r>
              <a:rPr dirty="0"/>
              <a:t> in het </a:t>
            </a:r>
            <a:r>
              <a:rPr dirty="0" err="1"/>
              <a:t>zonnetje</a:t>
            </a:r>
            <a:r>
              <a:rPr dirty="0"/>
              <a:t> te </a:t>
            </a:r>
            <a:r>
              <a:rPr dirty="0" err="1"/>
              <a:t>zetten</a:t>
            </a:r>
            <a:r>
              <a:rPr dirty="0"/>
              <a:t> is op </a:t>
            </a:r>
            <a:r>
              <a:rPr dirty="0" err="1"/>
              <a:t>zaterdag</a:t>
            </a:r>
            <a:r>
              <a:rPr dirty="0"/>
              <a:t> 11 </a:t>
            </a:r>
            <a:r>
              <a:rPr dirty="0" err="1"/>
              <a:t>november</a:t>
            </a:r>
            <a:r>
              <a:rPr dirty="0"/>
              <a:t> in </a:t>
            </a:r>
            <a:r>
              <a:rPr dirty="0" err="1"/>
              <a:t>Dorpslokaal</a:t>
            </a:r>
            <a:r>
              <a:rPr dirty="0"/>
              <a:t> Concordia </a:t>
            </a:r>
            <a:r>
              <a:rPr dirty="0" err="1"/>
              <a:t>een</a:t>
            </a:r>
            <a:r>
              <a:rPr dirty="0"/>
              <a:t> </a:t>
            </a:r>
            <a:r>
              <a:rPr dirty="0" err="1"/>
              <a:t>vrijwilligersmiddag</a:t>
            </a:r>
            <a:r>
              <a:rPr dirty="0"/>
              <a:t> </a:t>
            </a:r>
            <a:r>
              <a:rPr dirty="0" err="1"/>
              <a:t>georganiseerd</a:t>
            </a:r>
            <a:r>
              <a:rPr dirty="0"/>
              <a:t> door de Dorpsraad Brummen. Het was </a:t>
            </a:r>
            <a:r>
              <a:rPr dirty="0" err="1"/>
              <a:t>een</a:t>
            </a:r>
            <a:r>
              <a:rPr dirty="0"/>
              <a:t> </a:t>
            </a:r>
            <a:r>
              <a:rPr dirty="0" err="1"/>
              <a:t>gezellige</a:t>
            </a:r>
            <a:r>
              <a:rPr dirty="0"/>
              <a:t> </a:t>
            </a:r>
            <a:r>
              <a:rPr dirty="0" err="1"/>
              <a:t>middag</a:t>
            </a:r>
            <a:r>
              <a:rPr dirty="0"/>
              <a:t>. Aan het </a:t>
            </a:r>
            <a:r>
              <a:rPr dirty="0" err="1"/>
              <a:t>einde</a:t>
            </a:r>
            <a:r>
              <a:rPr dirty="0"/>
              <a:t> van </a:t>
            </a:r>
            <a:r>
              <a:rPr dirty="0" err="1"/>
              <a:t>deze</a:t>
            </a:r>
            <a:r>
              <a:rPr dirty="0"/>
              <a:t> </a:t>
            </a:r>
            <a:r>
              <a:rPr dirty="0" err="1"/>
              <a:t>middag</a:t>
            </a:r>
            <a:r>
              <a:rPr dirty="0"/>
              <a:t> </a:t>
            </a:r>
            <a:r>
              <a:rPr dirty="0" err="1"/>
              <a:t>kregen</a:t>
            </a:r>
            <a:r>
              <a:rPr dirty="0"/>
              <a:t> alle </a:t>
            </a:r>
            <a:r>
              <a:rPr dirty="0" err="1"/>
              <a:t>vrijwilligers</a:t>
            </a:r>
            <a:r>
              <a:rPr dirty="0"/>
              <a:t> </a:t>
            </a:r>
            <a:r>
              <a:rPr dirty="0" err="1"/>
              <a:t>een</a:t>
            </a:r>
            <a:r>
              <a:rPr dirty="0"/>
              <a:t> </a:t>
            </a:r>
            <a:r>
              <a:rPr dirty="0" err="1"/>
              <a:t>bedankje</a:t>
            </a:r>
            <a:r>
              <a:rPr dirty="0"/>
              <a:t>/</a:t>
            </a:r>
            <a:r>
              <a:rPr dirty="0" err="1"/>
              <a:t>leuk</a:t>
            </a:r>
            <a:r>
              <a:rPr dirty="0"/>
              <a:t> </a:t>
            </a:r>
            <a:r>
              <a:rPr dirty="0" err="1"/>
              <a:t>pakketje</a:t>
            </a:r>
            <a:r>
              <a:rPr dirty="0"/>
              <a:t> die we </a:t>
            </a:r>
            <a:r>
              <a:rPr dirty="0" err="1"/>
              <a:t>hebben</a:t>
            </a:r>
            <a:r>
              <a:rPr dirty="0"/>
              <a:t> </a:t>
            </a:r>
            <a:r>
              <a:rPr dirty="0" err="1"/>
              <a:t>samengesteld</a:t>
            </a:r>
            <a:r>
              <a:rPr dirty="0"/>
              <a:t> </a:t>
            </a:r>
            <a:r>
              <a:rPr dirty="0" err="1"/>
              <a:t>bij</a:t>
            </a:r>
            <a:r>
              <a:rPr dirty="0"/>
              <a:t> </a:t>
            </a:r>
            <a:r>
              <a:rPr dirty="0" err="1"/>
              <a:t>Bakersweerd</a:t>
            </a:r>
            <a:r>
              <a:rPr dirty="0"/>
              <a:t>. </a:t>
            </a:r>
          </a:p>
        </p:txBody>
      </p:sp>
      <p:sp>
        <p:nvSpPr>
          <p:cNvPr id="233" name="Tijdelijke aanduiding voor dianummer 4"/>
          <p:cNvSpPr txBox="1">
            <a:spLocks noGrp="1"/>
          </p:cNvSpPr>
          <p:nvPr>
            <p:ph type="sldNum" sz="quarter" idx="4294967295"/>
          </p:nvPr>
        </p:nvSpPr>
        <p:spPr>
          <a:xfrm>
            <a:off x="10670648" y="6209031"/>
            <a:ext cx="230715"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pic>
        <p:nvPicPr>
          <p:cNvPr id="234" name="Afbeelding 1" descr="Afbeelding 1"/>
          <p:cNvPicPr>
            <a:picLocks noChangeAspect="1"/>
          </p:cNvPicPr>
          <p:nvPr/>
        </p:nvPicPr>
        <p:blipFill>
          <a:blip r:embed="rId2"/>
          <a:stretch>
            <a:fillRect/>
          </a:stretch>
        </p:blipFill>
        <p:spPr>
          <a:xfrm rot="5400000">
            <a:off x="7806856" y="1822329"/>
            <a:ext cx="4611371" cy="345821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ijdelijke aanduiding voor voettekst 2"/>
          <p:cNvSpPr txBox="1"/>
          <p:nvPr/>
        </p:nvSpPr>
        <p:spPr>
          <a:xfrm>
            <a:off x="3098483" y="6472013"/>
            <a:ext cx="73761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rPr dirty="0"/>
              <a:t>Echt </a:t>
            </a:r>
            <a:r>
              <a:rPr dirty="0" err="1"/>
              <a:t>werk</a:t>
            </a:r>
            <a:r>
              <a:rPr dirty="0"/>
              <a:t> </a:t>
            </a:r>
            <a:r>
              <a:rPr dirty="0" err="1"/>
              <a:t>maken</a:t>
            </a:r>
            <a:r>
              <a:rPr dirty="0"/>
              <a:t> van </a:t>
            </a:r>
            <a:r>
              <a:rPr dirty="0" err="1"/>
              <a:t>burgerparticipatie</a:t>
            </a:r>
            <a:endParaRPr dirty="0"/>
          </a:p>
        </p:txBody>
      </p:sp>
      <p:sp>
        <p:nvSpPr>
          <p:cNvPr id="237" name="Titel 1"/>
          <p:cNvSpPr txBox="1">
            <a:spLocks noGrp="1"/>
          </p:cNvSpPr>
          <p:nvPr>
            <p:ph type="title"/>
          </p:nvPr>
        </p:nvSpPr>
        <p:spPr>
          <a:xfrm>
            <a:off x="1300163" y="188637"/>
            <a:ext cx="9601201" cy="705202"/>
          </a:xfrm>
          <a:prstGeom prst="rect">
            <a:avLst/>
          </a:prstGeom>
        </p:spPr>
        <p:txBody>
          <a:bodyPr/>
          <a:lstStyle>
            <a:lvl1pPr algn="ctr"/>
          </a:lstStyle>
          <a:p>
            <a:r>
              <a:rPr dirty="0"/>
              <a:t>Korte pauze</a:t>
            </a:r>
          </a:p>
        </p:txBody>
      </p:sp>
      <p:sp>
        <p:nvSpPr>
          <p:cNvPr id="238" name="Tijdelijke aanduiding voor dianummer 4"/>
          <p:cNvSpPr txBox="1">
            <a:spLocks noGrp="1"/>
          </p:cNvSpPr>
          <p:nvPr>
            <p:ph type="sldNum" sz="quarter" idx="4294967295"/>
          </p:nvPr>
        </p:nvSpPr>
        <p:spPr>
          <a:xfrm>
            <a:off x="10670648" y="6209031"/>
            <a:ext cx="230715"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dirty="0"/>
          </a:p>
        </p:txBody>
      </p:sp>
      <p:pic>
        <p:nvPicPr>
          <p:cNvPr id="239" name="Afbeelding 5" descr="Afbeelding 5"/>
          <p:cNvPicPr>
            <a:picLocks noChangeAspect="1"/>
          </p:cNvPicPr>
          <p:nvPr/>
        </p:nvPicPr>
        <p:blipFill>
          <a:blip r:embed="rId2"/>
          <a:stretch>
            <a:fillRect/>
          </a:stretch>
        </p:blipFill>
        <p:spPr>
          <a:xfrm>
            <a:off x="5024438" y="2357436"/>
            <a:ext cx="2143127" cy="2143127"/>
          </a:xfrm>
          <a:prstGeom prst="rect">
            <a:avLst/>
          </a:prstGeom>
          <a:ln w="12700">
            <a:miter lim="400000"/>
          </a:ln>
        </p:spPr>
      </p:pic>
      <p:sp>
        <p:nvSpPr>
          <p:cNvPr id="240" name="AutoShape 7"/>
          <p:cNvSpPr txBox="1">
            <a:spLocks noGrp="1"/>
          </p:cNvSpPr>
          <p:nvPr>
            <p:ph type="body" idx="1"/>
          </p:nvPr>
        </p:nvSpPr>
        <p:spPr>
          <a:xfrm>
            <a:off x="1300163" y="888999"/>
            <a:ext cx="9601201" cy="5853117"/>
          </a:xfrm>
          <a:prstGeom prst="rect">
            <a:avLst/>
          </a:prstGeom>
        </p:spPr>
        <p:txBody>
          <a:bodyPr vert="horz" lIns="45718" tIns="45718" rIns="45718" bIns="45718" rtlCol="0" anchor="t">
            <a:normAutofit/>
          </a:bodyPr>
          <a:lstStyle/>
          <a:p>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jdelijke aanduiding voor voettekst 4"/>
          <p:cNvSpPr txBox="1"/>
          <p:nvPr/>
        </p:nvSpPr>
        <p:spPr>
          <a:xfrm>
            <a:off x="3418754" y="6342061"/>
            <a:ext cx="737616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t>Echt werk maken van burgerparticipatie</a:t>
            </a:r>
          </a:p>
        </p:txBody>
      </p:sp>
      <p:sp>
        <p:nvSpPr>
          <p:cNvPr id="140" name="Titel 1"/>
          <p:cNvSpPr txBox="1">
            <a:spLocks noGrp="1"/>
          </p:cNvSpPr>
          <p:nvPr>
            <p:ph type="title"/>
          </p:nvPr>
        </p:nvSpPr>
        <p:spPr>
          <a:xfrm>
            <a:off x="614361" y="914400"/>
            <a:ext cx="4191005" cy="2298576"/>
          </a:xfrm>
          <a:prstGeom prst="rect">
            <a:avLst/>
          </a:prstGeom>
        </p:spPr>
        <p:txBody>
          <a:bodyPr/>
          <a:lstStyle>
            <a:lvl1pPr defTabSz="878187">
              <a:defRPr sz="5600" b="1">
                <a:effectLst>
                  <a:outerShdw blurRad="38100" dist="36591" dir="2700000" rotWithShape="0">
                    <a:srgbClr val="C0C0C0"/>
                  </a:outerShdw>
                </a:effectLst>
              </a:defRPr>
            </a:lvl1pPr>
          </a:lstStyle>
          <a:p>
            <a:r>
              <a:t>Stichting Dorpsraad Brummen</a:t>
            </a:r>
          </a:p>
        </p:txBody>
      </p:sp>
      <p:sp>
        <p:nvSpPr>
          <p:cNvPr id="141" name="Ondertitel 2"/>
          <p:cNvSpPr txBox="1">
            <a:spLocks noGrp="1"/>
          </p:cNvSpPr>
          <p:nvPr>
            <p:ph type="body" sz="quarter" idx="1"/>
          </p:nvPr>
        </p:nvSpPr>
        <p:spPr>
          <a:xfrm>
            <a:off x="604835" y="4953000"/>
            <a:ext cx="4200530" cy="990600"/>
          </a:xfrm>
          <a:prstGeom prst="rect">
            <a:avLst/>
          </a:prstGeom>
        </p:spPr>
        <p:txBody>
          <a:bodyPr/>
          <a:lstStyle/>
          <a:p>
            <a:pPr>
              <a:defRPr>
                <a:solidFill>
                  <a:srgbClr val="000000"/>
                </a:solidFill>
              </a:defRPr>
            </a:pPr>
            <a:r>
              <a:t>Financieel jaarverslag 2023</a:t>
            </a:r>
          </a:p>
        </p:txBody>
      </p:sp>
      <p:grpSp>
        <p:nvGrpSpPr>
          <p:cNvPr id="144" name="Tijdelijke aanduiding voor afbeelding 13"/>
          <p:cNvGrpSpPr/>
          <p:nvPr/>
        </p:nvGrpSpPr>
        <p:grpSpPr>
          <a:xfrm>
            <a:off x="6100761" y="620684"/>
            <a:ext cx="5904661" cy="5029206"/>
            <a:chOff x="-1" y="-1"/>
            <a:chExt cx="5904659" cy="5029205"/>
          </a:xfrm>
        </p:grpSpPr>
        <p:sp>
          <p:nvSpPr>
            <p:cNvPr id="142" name="Rechthoek"/>
            <p:cNvSpPr/>
            <p:nvPr/>
          </p:nvSpPr>
          <p:spPr>
            <a:xfrm>
              <a:off x="-2" y="-2"/>
              <a:ext cx="5904660" cy="5029206"/>
            </a:xfrm>
            <a:prstGeom prst="rect">
              <a:avLst/>
            </a:prstGeom>
            <a:solidFill>
              <a:srgbClr val="F5EECF"/>
            </a:solidFill>
            <a:ln w="12700" cap="flat">
              <a:noFill/>
              <a:miter lim="400000"/>
            </a:ln>
            <a:effectLst/>
          </p:spPr>
          <p:txBody>
            <a:bodyPr wrap="square" lIns="45718" tIns="45718" rIns="45718" bIns="45718" numCol="1" anchor="ctr">
              <a:noAutofit/>
            </a:bodyPr>
            <a:lstStyle/>
            <a:p>
              <a:pPr>
                <a:defRPr>
                  <a:latin typeface="+mj-lt"/>
                  <a:ea typeface="+mj-ea"/>
                  <a:cs typeface="+mj-cs"/>
                  <a:sym typeface="Cambria"/>
                </a:defRPr>
              </a:pPr>
              <a:endParaRPr/>
            </a:p>
          </p:txBody>
        </p:sp>
        <p:pic>
          <p:nvPicPr>
            <p:cNvPr id="143" name="image2.jpeg" descr="image2.jpeg"/>
            <p:cNvPicPr>
              <a:picLocks noChangeAspect="1"/>
            </p:cNvPicPr>
            <p:nvPr/>
          </p:nvPicPr>
          <p:blipFill>
            <a:blip r:embed="rId2"/>
            <a:srcRect t="3685" b="3685"/>
            <a:stretch>
              <a:fillRect/>
            </a:stretch>
          </p:blipFill>
          <p:spPr>
            <a:xfrm>
              <a:off x="-1" y="-2"/>
              <a:ext cx="5904660" cy="5029206"/>
            </a:xfrm>
            <a:prstGeom prst="rect">
              <a:avLst/>
            </a:prstGeom>
            <a:ln w="12700" cap="flat">
              <a:noFill/>
              <a:miter lim="400000"/>
            </a:ln>
            <a:effectLst/>
          </p:spPr>
        </p:pic>
      </p:grpSp>
      <p:sp>
        <p:nvSpPr>
          <p:cNvPr id="145" name="Tijdelijke aanduiding voor dianummer 3"/>
          <p:cNvSpPr txBox="1">
            <a:spLocks noGrp="1"/>
          </p:cNvSpPr>
          <p:nvPr>
            <p:ph type="sldNum" sz="quarter" idx="4294967295"/>
          </p:nvPr>
        </p:nvSpPr>
        <p:spPr>
          <a:xfrm>
            <a:off x="10733936" y="6209031"/>
            <a:ext cx="167426"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el 1"/>
          <p:cNvSpPr txBox="1">
            <a:spLocks noGrp="1"/>
          </p:cNvSpPr>
          <p:nvPr>
            <p:ph type="title"/>
          </p:nvPr>
        </p:nvSpPr>
        <p:spPr>
          <a:xfrm>
            <a:off x="1300163" y="188637"/>
            <a:ext cx="9601201" cy="705202"/>
          </a:xfrm>
          <a:prstGeom prst="rect">
            <a:avLst/>
          </a:prstGeom>
        </p:spPr>
        <p:txBody>
          <a:bodyPr/>
          <a:lstStyle>
            <a:lvl1pPr algn="ctr"/>
          </a:lstStyle>
          <a:p>
            <a:r>
              <a:t>Toelichting op het financieel jaarverslag</a:t>
            </a:r>
          </a:p>
        </p:txBody>
      </p:sp>
      <p:sp>
        <p:nvSpPr>
          <p:cNvPr id="148" name="Tijdelijke aanduiding voor inhoud 3"/>
          <p:cNvSpPr txBox="1">
            <a:spLocks noGrp="1"/>
          </p:cNvSpPr>
          <p:nvPr>
            <p:ph type="body" idx="1"/>
          </p:nvPr>
        </p:nvSpPr>
        <p:spPr>
          <a:xfrm>
            <a:off x="975613" y="1196749"/>
            <a:ext cx="9925753" cy="5328596"/>
          </a:xfrm>
          <a:prstGeom prst="rect">
            <a:avLst/>
          </a:prstGeom>
        </p:spPr>
        <p:txBody>
          <a:bodyPr anchor="t"/>
          <a:lstStyle/>
          <a:p>
            <a:pPr marL="285750" indent="-285750" defTabSz="637234">
              <a:spcBef>
                <a:spcPts val="2500"/>
              </a:spcBef>
              <a:buSzPct val="90000"/>
              <a:buFont typeface="Arial"/>
              <a:buChar char="•"/>
              <a:defRPr sz="1600">
                <a:solidFill>
                  <a:srgbClr val="000000"/>
                </a:solidFill>
                <a:latin typeface="Calibri"/>
                <a:ea typeface="Calibri"/>
                <a:cs typeface="Calibri"/>
                <a:sym typeface="Calibri"/>
              </a:defRPr>
            </a:pPr>
            <a:r>
              <a:rPr dirty="0"/>
              <a:t>In 2023 </a:t>
            </a:r>
            <a:r>
              <a:rPr dirty="0" err="1"/>
              <a:t>heeft</a:t>
            </a:r>
            <a:r>
              <a:rPr dirty="0"/>
              <a:t> de Dorpsraad </a:t>
            </a:r>
            <a:r>
              <a:rPr dirty="0" err="1"/>
              <a:t>besloten</a:t>
            </a:r>
            <a:r>
              <a:rPr dirty="0"/>
              <a:t> de ING bank te </a:t>
            </a:r>
            <a:r>
              <a:rPr dirty="0" err="1"/>
              <a:t>verruilen</a:t>
            </a:r>
            <a:r>
              <a:rPr dirty="0"/>
              <a:t> voor de </a:t>
            </a:r>
            <a:r>
              <a:rPr dirty="0" err="1"/>
              <a:t>Regiobank</a:t>
            </a:r>
            <a:r>
              <a:rPr dirty="0"/>
              <a:t>, met </a:t>
            </a:r>
            <a:r>
              <a:rPr dirty="0" err="1"/>
              <a:t>kantoor</a:t>
            </a:r>
            <a:r>
              <a:rPr dirty="0"/>
              <a:t> te Brummen</a:t>
            </a:r>
            <a:endParaRPr sz="2100" dirty="0">
              <a:sym typeface="Helvetica"/>
            </a:endParaRPr>
          </a:p>
          <a:p>
            <a:pPr marL="285750" indent="-285750" defTabSz="637234">
              <a:spcBef>
                <a:spcPts val="2500"/>
              </a:spcBef>
              <a:buSzPct val="90000"/>
              <a:buFont typeface="Arial"/>
              <a:buChar char="•"/>
              <a:defRPr sz="1600">
                <a:solidFill>
                  <a:srgbClr val="000000"/>
                </a:solidFill>
                <a:latin typeface="Calibri"/>
                <a:ea typeface="Calibri"/>
                <a:cs typeface="Calibri"/>
                <a:sym typeface="Calibri"/>
              </a:defRPr>
            </a:pPr>
            <a:r>
              <a:rPr dirty="0"/>
              <a:t>De </a:t>
            </a:r>
            <a:r>
              <a:rPr dirty="0" err="1"/>
              <a:t>totale</a:t>
            </a:r>
            <a:r>
              <a:rPr dirty="0"/>
              <a:t> </a:t>
            </a:r>
            <a:r>
              <a:rPr dirty="0" err="1"/>
              <a:t>uitgaven</a:t>
            </a:r>
            <a:r>
              <a:rPr dirty="0"/>
              <a:t> </a:t>
            </a:r>
            <a:r>
              <a:rPr dirty="0" err="1"/>
              <a:t>bedroegen</a:t>
            </a:r>
            <a:r>
              <a:rPr dirty="0"/>
              <a:t> </a:t>
            </a:r>
            <a:r>
              <a:rPr dirty="0">
                <a:latin typeface="+mn-lt"/>
                <a:ea typeface="+mn-ea"/>
                <a:cs typeface="+mn-cs"/>
                <a:sym typeface="Helvetica"/>
              </a:rPr>
              <a:t>€</a:t>
            </a:r>
            <a:r>
              <a:rPr dirty="0"/>
              <a:t> 6.888,24 en de </a:t>
            </a:r>
            <a:r>
              <a:rPr dirty="0" err="1"/>
              <a:t>inkomsten</a:t>
            </a:r>
            <a:r>
              <a:rPr dirty="0"/>
              <a:t> € 7.635,15</a:t>
            </a:r>
          </a:p>
          <a:p>
            <a:pPr marL="285750" indent="-285750" defTabSz="637234">
              <a:spcBef>
                <a:spcPts val="2500"/>
              </a:spcBef>
              <a:buSzPct val="90000"/>
              <a:buFont typeface="Arial"/>
              <a:buChar char="•"/>
              <a:defRPr sz="1600">
                <a:solidFill>
                  <a:srgbClr val="000000"/>
                </a:solidFill>
                <a:latin typeface="Calibri"/>
                <a:ea typeface="Calibri"/>
                <a:cs typeface="Calibri"/>
                <a:sym typeface="Calibri"/>
              </a:defRPr>
            </a:pPr>
            <a:r>
              <a:rPr dirty="0"/>
              <a:t>De </a:t>
            </a:r>
            <a:r>
              <a:rPr dirty="0" err="1"/>
              <a:t>Balans</a:t>
            </a:r>
            <a:r>
              <a:rPr dirty="0"/>
              <a:t> per 31-12-2023 </a:t>
            </a:r>
            <a:r>
              <a:rPr dirty="0" err="1"/>
              <a:t>heeft</a:t>
            </a:r>
            <a:r>
              <a:rPr dirty="0"/>
              <a:t> </a:t>
            </a:r>
            <a:r>
              <a:rPr dirty="0" err="1"/>
              <a:t>een</a:t>
            </a:r>
            <a:r>
              <a:rPr dirty="0"/>
              <a:t> eigen </a:t>
            </a:r>
            <a:r>
              <a:rPr dirty="0" err="1"/>
              <a:t>vermogen</a:t>
            </a:r>
            <a:r>
              <a:rPr dirty="0"/>
              <a:t> van </a:t>
            </a:r>
            <a:r>
              <a:rPr lang="nl-NL" dirty="0"/>
              <a:t>€ </a:t>
            </a:r>
            <a:r>
              <a:rPr dirty="0"/>
              <a:t>1</a:t>
            </a:r>
            <a:r>
              <a:rPr lang="nl-NL" dirty="0"/>
              <a:t>.</a:t>
            </a:r>
            <a:r>
              <a:rPr dirty="0"/>
              <a:t>046,—</a:t>
            </a:r>
          </a:p>
          <a:p>
            <a:pPr marL="285750" indent="-285750" defTabSz="637234">
              <a:spcBef>
                <a:spcPts val="2500"/>
              </a:spcBef>
              <a:buSzPct val="90000"/>
              <a:buFont typeface="Arial"/>
              <a:buChar char="•"/>
              <a:defRPr sz="1600">
                <a:solidFill>
                  <a:srgbClr val="000000"/>
                </a:solidFill>
                <a:latin typeface="Calibri"/>
                <a:ea typeface="Calibri"/>
                <a:cs typeface="Calibri"/>
                <a:sym typeface="Calibri"/>
              </a:defRPr>
            </a:pPr>
            <a:r>
              <a:rPr dirty="0"/>
              <a:t>Er </a:t>
            </a:r>
            <a:r>
              <a:rPr dirty="0" err="1"/>
              <a:t>zijn</a:t>
            </a:r>
            <a:r>
              <a:rPr dirty="0"/>
              <a:t> </a:t>
            </a:r>
            <a:r>
              <a:rPr dirty="0" err="1"/>
              <a:t>voorzieningen</a:t>
            </a:r>
            <a:r>
              <a:rPr dirty="0"/>
              <a:t> voor de </a:t>
            </a:r>
            <a:r>
              <a:rPr dirty="0" err="1"/>
              <a:t>vervanging</a:t>
            </a:r>
            <a:r>
              <a:rPr dirty="0"/>
              <a:t> van de </a:t>
            </a:r>
            <a:r>
              <a:rPr dirty="0" err="1"/>
              <a:t>bloembakken</a:t>
            </a:r>
            <a:r>
              <a:rPr dirty="0"/>
              <a:t>, het </a:t>
            </a:r>
            <a:r>
              <a:rPr dirty="0" err="1"/>
              <a:t>onderhoud</a:t>
            </a:r>
            <a:r>
              <a:rPr dirty="0"/>
              <a:t> van het viaduct, voor </a:t>
            </a:r>
            <a:r>
              <a:rPr dirty="0" err="1"/>
              <a:t>verkeer</a:t>
            </a:r>
            <a:r>
              <a:rPr dirty="0"/>
              <a:t>, </a:t>
            </a:r>
            <a:r>
              <a:rPr dirty="0" err="1"/>
              <a:t>onderhoud</a:t>
            </a:r>
            <a:r>
              <a:rPr dirty="0"/>
              <a:t> website en AED</a:t>
            </a:r>
          </a:p>
          <a:p>
            <a:pPr marL="285750" indent="-285750" defTabSz="637234">
              <a:spcBef>
                <a:spcPts val="2500"/>
              </a:spcBef>
              <a:buSzPct val="90000"/>
              <a:buFont typeface="Arial"/>
              <a:buChar char="•"/>
              <a:defRPr sz="1600">
                <a:solidFill>
                  <a:srgbClr val="000000"/>
                </a:solidFill>
                <a:latin typeface="Calibri"/>
                <a:ea typeface="Calibri"/>
                <a:cs typeface="Calibri"/>
                <a:sym typeface="Calibri"/>
              </a:defRPr>
            </a:pPr>
            <a:r>
              <a:rPr dirty="0"/>
              <a:t>De </a:t>
            </a:r>
            <a:r>
              <a:rPr dirty="0" err="1"/>
              <a:t>doorbelasting</a:t>
            </a:r>
            <a:r>
              <a:rPr dirty="0"/>
              <a:t> van de </a:t>
            </a:r>
            <a:r>
              <a:rPr dirty="0" err="1"/>
              <a:t>subsidie</a:t>
            </a:r>
            <a:r>
              <a:rPr dirty="0"/>
              <a:t> voor de AED is per 1 </a:t>
            </a:r>
            <a:r>
              <a:rPr dirty="0" err="1"/>
              <a:t>januari</a:t>
            </a:r>
            <a:r>
              <a:rPr dirty="0"/>
              <a:t> 2023 </a:t>
            </a:r>
            <a:r>
              <a:rPr dirty="0" err="1"/>
              <a:t>gestop</a:t>
            </a:r>
            <a:r>
              <a:rPr lang="nl-NL" dirty="0"/>
              <a:t>t</a:t>
            </a:r>
            <a:endParaRPr dirty="0"/>
          </a:p>
        </p:txBody>
      </p:sp>
      <p:sp>
        <p:nvSpPr>
          <p:cNvPr id="149" name="Tijdelijke aanduiding voor dianummer 4"/>
          <p:cNvSpPr txBox="1">
            <a:spLocks noGrp="1"/>
          </p:cNvSpPr>
          <p:nvPr>
            <p:ph type="sldNum" sz="quarter" idx="4294967295"/>
          </p:nvPr>
        </p:nvSpPr>
        <p:spPr>
          <a:xfrm>
            <a:off x="10733936" y="6209031"/>
            <a:ext cx="167426"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pic>
        <p:nvPicPr>
          <p:cNvPr id="150" name="Afbeelding 7" descr="Afbeelding 7"/>
          <p:cNvPicPr>
            <a:picLocks noChangeAspect="1"/>
          </p:cNvPicPr>
          <p:nvPr/>
        </p:nvPicPr>
        <p:blipFill>
          <a:blip r:embed="rId2"/>
          <a:stretch>
            <a:fillRect/>
          </a:stretch>
        </p:blipFill>
        <p:spPr>
          <a:xfrm>
            <a:off x="10375901" y="5531749"/>
            <a:ext cx="1819275" cy="132397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48">
                                            <p:bg/>
                                          </p:spTgt>
                                        </p:tgtEl>
                                        <p:attrNameLst>
                                          <p:attrName>style.visibility</p:attrName>
                                        </p:attrNameLst>
                                      </p:cBhvr>
                                      <p:to>
                                        <p:strVal val="visible"/>
                                      </p:to>
                                    </p:set>
                                    <p:anim calcmode="lin" valueType="num">
                                      <p:cBhvr>
                                        <p:cTn id="7" dur="1000" fill="hold"/>
                                        <p:tgtEl>
                                          <p:spTgt spid="148">
                                            <p:bg/>
                                          </p:spTgt>
                                        </p:tgtEl>
                                        <p:attrNameLst>
                                          <p:attrName>ppt_x</p:attrName>
                                        </p:attrNameLst>
                                      </p:cBhvr>
                                      <p:tavLst>
                                        <p:tav tm="0">
                                          <p:val>
                                            <p:strVal val="#ppt_x"/>
                                          </p:val>
                                        </p:tav>
                                        <p:tav tm="100000">
                                          <p:val>
                                            <p:strVal val="#ppt_x"/>
                                          </p:val>
                                        </p:tav>
                                      </p:tavLst>
                                    </p:anim>
                                    <p:anim calcmode="lin" valueType="num">
                                      <p:cBhvr>
                                        <p:cTn id="8" dur="1000" fill="hold"/>
                                        <p:tgtEl>
                                          <p:spTgt spid="148">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p:tmAbs val="0"/>
                                  </p:iterate>
                                  <p:childTnLst>
                                    <p:set>
                                      <p:cBhvr>
                                        <p:cTn id="12" fill="hold"/>
                                        <p:tgtEl>
                                          <p:spTgt spid="148">
                                            <p:txEl>
                                              <p:pRg st="0" end="0"/>
                                            </p:txEl>
                                          </p:spTgt>
                                        </p:tgtEl>
                                        <p:attrNameLst>
                                          <p:attrName>style.visibility</p:attrName>
                                        </p:attrNameLst>
                                      </p:cBhvr>
                                      <p:to>
                                        <p:strVal val="visible"/>
                                      </p:to>
                                    </p:set>
                                    <p:anim calcmode="lin" valueType="num">
                                      <p:cBhvr>
                                        <p:cTn id="13" dur="1000" fill="hold"/>
                                        <p:tgtEl>
                                          <p:spTgt spid="14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p:tmAbs val="0"/>
                                  </p:iterate>
                                  <p:childTnLst>
                                    <p:set>
                                      <p:cBhvr>
                                        <p:cTn id="18" fill="hold"/>
                                        <p:tgtEl>
                                          <p:spTgt spid="148">
                                            <p:txEl>
                                              <p:pRg st="1" end="1"/>
                                            </p:txEl>
                                          </p:spTgt>
                                        </p:tgtEl>
                                        <p:attrNameLst>
                                          <p:attrName>style.visibility</p:attrName>
                                        </p:attrNameLst>
                                      </p:cBhvr>
                                      <p:to>
                                        <p:strVal val="visible"/>
                                      </p:to>
                                    </p:set>
                                    <p:anim calcmode="lin" valueType="num">
                                      <p:cBhvr>
                                        <p:cTn id="19" dur="1000" fill="hold"/>
                                        <p:tgtEl>
                                          <p:spTgt spid="148">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4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iterate>
                                    <p:tmAbs val="0"/>
                                  </p:iterate>
                                  <p:childTnLst>
                                    <p:set>
                                      <p:cBhvr>
                                        <p:cTn id="24" fill="hold"/>
                                        <p:tgtEl>
                                          <p:spTgt spid="148">
                                            <p:txEl>
                                              <p:pRg st="2" end="2"/>
                                            </p:txEl>
                                          </p:spTgt>
                                        </p:tgtEl>
                                        <p:attrNameLst>
                                          <p:attrName>style.visibility</p:attrName>
                                        </p:attrNameLst>
                                      </p:cBhvr>
                                      <p:to>
                                        <p:strVal val="visible"/>
                                      </p:to>
                                    </p:set>
                                    <p:anim calcmode="lin" valueType="num">
                                      <p:cBhvr>
                                        <p:cTn id="25" dur="1000" fill="hold"/>
                                        <p:tgtEl>
                                          <p:spTgt spid="148">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4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p:tmAbs val="0"/>
                                  </p:iterate>
                                  <p:childTnLst>
                                    <p:set>
                                      <p:cBhvr>
                                        <p:cTn id="30" fill="hold"/>
                                        <p:tgtEl>
                                          <p:spTgt spid="148">
                                            <p:txEl>
                                              <p:pRg st="3" end="3"/>
                                            </p:txEl>
                                          </p:spTgt>
                                        </p:tgtEl>
                                        <p:attrNameLst>
                                          <p:attrName>style.visibility</p:attrName>
                                        </p:attrNameLst>
                                      </p:cBhvr>
                                      <p:to>
                                        <p:strVal val="visible"/>
                                      </p:to>
                                    </p:set>
                                    <p:anim calcmode="lin" valueType="num">
                                      <p:cBhvr>
                                        <p:cTn id="31" dur="1000" fill="hold"/>
                                        <p:tgtEl>
                                          <p:spTgt spid="148">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48">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iterate>
                                    <p:tmAbs val="0"/>
                                  </p:iterate>
                                  <p:childTnLst>
                                    <p:set>
                                      <p:cBhvr>
                                        <p:cTn id="36" fill="hold"/>
                                        <p:tgtEl>
                                          <p:spTgt spid="148">
                                            <p:txEl>
                                              <p:pRg st="4" end="4"/>
                                            </p:txEl>
                                          </p:spTgt>
                                        </p:tgtEl>
                                        <p:attrNameLst>
                                          <p:attrName>style.visibility</p:attrName>
                                        </p:attrNameLst>
                                      </p:cBhvr>
                                      <p:to>
                                        <p:strVal val="visible"/>
                                      </p:to>
                                    </p:set>
                                    <p:anim calcmode="lin" valueType="num">
                                      <p:cBhvr>
                                        <p:cTn id="37" dur="1000" fill="hold"/>
                                        <p:tgtEl>
                                          <p:spTgt spid="148">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48">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jdelijke aanduiding voor voettekst 2"/>
          <p:cNvSpPr txBox="1"/>
          <p:nvPr/>
        </p:nvSpPr>
        <p:spPr>
          <a:xfrm>
            <a:off x="1345882" y="6124548"/>
            <a:ext cx="737616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t>Echt werk maken van burgerparticipatie</a:t>
            </a:r>
          </a:p>
        </p:txBody>
      </p:sp>
      <p:sp>
        <p:nvSpPr>
          <p:cNvPr id="153" name="Titel 1"/>
          <p:cNvSpPr txBox="1">
            <a:spLocks noGrp="1"/>
          </p:cNvSpPr>
          <p:nvPr>
            <p:ph type="title"/>
          </p:nvPr>
        </p:nvSpPr>
        <p:spPr>
          <a:xfrm>
            <a:off x="340121" y="234351"/>
            <a:ext cx="4032293" cy="1754491"/>
          </a:xfrm>
          <a:prstGeom prst="rect">
            <a:avLst/>
          </a:prstGeom>
        </p:spPr>
        <p:txBody>
          <a:bodyPr/>
          <a:lstStyle/>
          <a:p>
            <a:pPr algn="ctr">
              <a:defRPr sz="4800"/>
            </a:pPr>
            <a:r>
              <a:rPr dirty="0" err="1"/>
              <a:t>Inkomsten</a:t>
            </a:r>
            <a:r>
              <a:rPr lang="nl-NL" dirty="0"/>
              <a:t> 2023</a:t>
            </a:r>
            <a:br>
              <a:rPr dirty="0"/>
            </a:br>
            <a:r>
              <a:rPr sz="2400" dirty="0"/>
              <a:t>hoe </a:t>
            </a:r>
            <a:r>
              <a:rPr sz="2400" dirty="0" err="1"/>
              <a:t>komen</a:t>
            </a:r>
            <a:r>
              <a:rPr sz="2400" dirty="0"/>
              <a:t> we </a:t>
            </a:r>
            <a:r>
              <a:rPr sz="2400" dirty="0" err="1"/>
              <a:t>aan</a:t>
            </a:r>
            <a:r>
              <a:rPr sz="2400" dirty="0"/>
              <a:t> het geld?</a:t>
            </a:r>
          </a:p>
        </p:txBody>
      </p:sp>
      <p:sp>
        <p:nvSpPr>
          <p:cNvPr id="154" name="Tijdelijke aanduiding voor dianummer 1"/>
          <p:cNvSpPr txBox="1">
            <a:spLocks noGrp="1"/>
          </p:cNvSpPr>
          <p:nvPr>
            <p:ph type="sldNum" sz="quarter" idx="4294967295"/>
          </p:nvPr>
        </p:nvSpPr>
        <p:spPr>
          <a:xfrm>
            <a:off x="10733936" y="6209031"/>
            <a:ext cx="167426"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3" name="Tijdelijke aanduiding voor tekst 2">
            <a:extLst>
              <a:ext uri="{FF2B5EF4-FFF2-40B4-BE49-F238E27FC236}">
                <a16:creationId xmlns:a16="http://schemas.microsoft.com/office/drawing/2014/main" id="{C98446E5-CC0C-685A-169E-CC7AF26E1D38}"/>
              </a:ext>
            </a:extLst>
          </p:cNvPr>
          <p:cNvSpPr>
            <a:spLocks noGrp="1"/>
          </p:cNvSpPr>
          <p:nvPr>
            <p:ph type="body" sz="quarter" idx="1"/>
          </p:nvPr>
        </p:nvSpPr>
        <p:spPr/>
        <p:txBody>
          <a:bodyPr/>
          <a:lstStyle/>
          <a:p>
            <a:endParaRPr lang="nl-NL"/>
          </a:p>
        </p:txBody>
      </p:sp>
      <p:graphicFrame>
        <p:nvGraphicFramePr>
          <p:cNvPr id="6" name="Tabel 5">
            <a:extLst>
              <a:ext uri="{FF2B5EF4-FFF2-40B4-BE49-F238E27FC236}">
                <a16:creationId xmlns:a16="http://schemas.microsoft.com/office/drawing/2014/main" id="{1179BEC8-8183-0B8B-1DE2-B5029FA5AB22}"/>
              </a:ext>
            </a:extLst>
          </p:cNvPr>
          <p:cNvGraphicFramePr>
            <a:graphicFrameLocks noGrp="1"/>
          </p:cNvGraphicFramePr>
          <p:nvPr/>
        </p:nvGraphicFramePr>
        <p:xfrm>
          <a:off x="5526307" y="905941"/>
          <a:ext cx="4708589" cy="3271778"/>
        </p:xfrm>
        <a:graphic>
          <a:graphicData uri="http://schemas.openxmlformats.org/drawingml/2006/table">
            <a:tbl>
              <a:tblPr/>
              <a:tblGrid>
                <a:gridCol w="774014">
                  <a:extLst>
                    <a:ext uri="{9D8B030D-6E8A-4147-A177-3AD203B41FA5}">
                      <a16:colId xmlns:a16="http://schemas.microsoft.com/office/drawing/2014/main" val="3503722633"/>
                    </a:ext>
                  </a:extLst>
                </a:gridCol>
                <a:gridCol w="2382514">
                  <a:extLst>
                    <a:ext uri="{9D8B030D-6E8A-4147-A177-3AD203B41FA5}">
                      <a16:colId xmlns:a16="http://schemas.microsoft.com/office/drawing/2014/main" val="1379144494"/>
                    </a:ext>
                  </a:extLst>
                </a:gridCol>
                <a:gridCol w="1552061">
                  <a:extLst>
                    <a:ext uri="{9D8B030D-6E8A-4147-A177-3AD203B41FA5}">
                      <a16:colId xmlns:a16="http://schemas.microsoft.com/office/drawing/2014/main" val="1231985131"/>
                    </a:ext>
                  </a:extLst>
                </a:gridCol>
              </a:tblGrid>
              <a:tr h="536131">
                <a:tc gridSpan="2">
                  <a:txBody>
                    <a:bodyPr/>
                    <a:lstStyle/>
                    <a:p>
                      <a:pPr algn="l" fontAlgn="b"/>
                      <a:r>
                        <a:rPr lang="nl-NL" sz="1800" b="1" i="0" u="none" strike="noStrike">
                          <a:solidFill>
                            <a:srgbClr val="000000"/>
                          </a:solidFill>
                          <a:effectLst/>
                          <a:latin typeface="Aptos Narrow" panose="020B0004020202020204" pitchFamily="34" charset="0"/>
                        </a:rPr>
                        <a:t>Inkomsten 2023</a:t>
                      </a:r>
                    </a:p>
                  </a:txBody>
                  <a:tcPr marL="7620" marR="7620" marT="7620" marB="0" anchor="b">
                    <a:lnL>
                      <a:noFill/>
                    </a:lnL>
                    <a:lnR>
                      <a:noFill/>
                    </a:lnR>
                    <a:lnT>
                      <a:noFill/>
                    </a:lnT>
                    <a:lnB>
                      <a:noFill/>
                    </a:lnB>
                    <a:noFill/>
                  </a:tcPr>
                </a:tc>
                <a:tc hMerge="1">
                  <a:txBody>
                    <a:bodyPr/>
                    <a:lstStyle/>
                    <a:p>
                      <a:endParaRPr lang="nl-NL"/>
                    </a:p>
                  </a:txBody>
                  <a:tcPr/>
                </a:tc>
                <a:tc>
                  <a:txBody>
                    <a:bodyPr/>
                    <a:lstStyle/>
                    <a:p>
                      <a:pPr algn="l" fontAlgn="b"/>
                      <a:endParaRPr lang="nl-NL"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794226709"/>
                  </a:ext>
                </a:extLst>
              </a:tr>
              <a:tr h="329927">
                <a:tc>
                  <a:txBody>
                    <a:bodyPr/>
                    <a:lstStyle/>
                    <a:p>
                      <a:pPr algn="l" fontAlgn="b"/>
                      <a:endParaRPr lang="nl-NL"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nl-NL"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nl-NL"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393924951"/>
                  </a:ext>
                </a:extLst>
              </a:tr>
              <a:tr h="481144">
                <a:tc gridSpan="2">
                  <a:txBody>
                    <a:bodyPr/>
                    <a:lstStyle/>
                    <a:p>
                      <a:pPr algn="l" fontAlgn="b"/>
                      <a:r>
                        <a:rPr lang="nl-NL" sz="1600" b="0" i="0" u="none" strike="noStrike">
                          <a:solidFill>
                            <a:srgbClr val="000000"/>
                          </a:solidFill>
                          <a:effectLst/>
                          <a:latin typeface="Aptos Narrow" panose="020B0004020202020204" pitchFamily="34" charset="0"/>
                        </a:rPr>
                        <a:t>Subsidie gemeente</a:t>
                      </a:r>
                    </a:p>
                  </a:txBody>
                  <a:tcPr marL="7620" marR="7620" marT="7620" marB="0" anchor="b">
                    <a:lnL>
                      <a:noFill/>
                    </a:lnL>
                    <a:lnR>
                      <a:noFill/>
                    </a:lnR>
                    <a:lnT>
                      <a:noFill/>
                    </a:lnT>
                    <a:lnB>
                      <a:noFill/>
                    </a:lnB>
                    <a:noFill/>
                  </a:tcPr>
                </a:tc>
                <a:tc hMerge="1">
                  <a:txBody>
                    <a:bodyPr/>
                    <a:lstStyle/>
                    <a:p>
                      <a:endParaRPr lang="nl-NL"/>
                    </a:p>
                  </a:txBody>
                  <a:tcPr/>
                </a:tc>
                <a:tc>
                  <a:txBody>
                    <a:bodyPr/>
                    <a:lstStyle/>
                    <a:p>
                      <a:pPr algn="r" fontAlgn="b"/>
                      <a:r>
                        <a:rPr lang="nl-NL" sz="1600" b="0" i="0" u="none" strike="noStrike">
                          <a:solidFill>
                            <a:srgbClr val="000000"/>
                          </a:solidFill>
                          <a:effectLst/>
                          <a:latin typeface="Aptos Narrow" panose="020B0004020202020204" pitchFamily="34" charset="0"/>
                        </a:rPr>
                        <a:t>€ 7.193,60</a:t>
                      </a:r>
                    </a:p>
                  </a:txBody>
                  <a:tcPr marL="7620" marR="7620" marT="7620" marB="0" anchor="b">
                    <a:lnL>
                      <a:noFill/>
                    </a:lnL>
                    <a:lnR>
                      <a:noFill/>
                    </a:lnR>
                    <a:lnT>
                      <a:noFill/>
                    </a:lnT>
                    <a:lnB>
                      <a:noFill/>
                    </a:lnB>
                    <a:noFill/>
                  </a:tcPr>
                </a:tc>
                <a:extLst>
                  <a:ext uri="{0D108BD9-81ED-4DB2-BD59-A6C34878D82A}">
                    <a16:rowId xmlns:a16="http://schemas.microsoft.com/office/drawing/2014/main" val="2571126650"/>
                  </a:ext>
                </a:extLst>
              </a:tr>
              <a:tr h="481144">
                <a:tc gridSpan="2">
                  <a:txBody>
                    <a:bodyPr/>
                    <a:lstStyle/>
                    <a:p>
                      <a:pPr algn="l" fontAlgn="b"/>
                      <a:r>
                        <a:rPr lang="nl-NL" sz="1600" b="0" i="0" u="none" strike="noStrike">
                          <a:solidFill>
                            <a:srgbClr val="000000"/>
                          </a:solidFill>
                          <a:effectLst/>
                          <a:latin typeface="Aptos Narrow" panose="020B0004020202020204" pitchFamily="34" charset="0"/>
                        </a:rPr>
                        <a:t>Subsidie AED</a:t>
                      </a:r>
                    </a:p>
                  </a:txBody>
                  <a:tcPr marL="7620" marR="7620" marT="7620" marB="0" anchor="b">
                    <a:lnL>
                      <a:noFill/>
                    </a:lnL>
                    <a:lnR>
                      <a:noFill/>
                    </a:lnR>
                    <a:lnT>
                      <a:noFill/>
                    </a:lnT>
                    <a:lnB>
                      <a:noFill/>
                    </a:lnB>
                    <a:noFill/>
                  </a:tcPr>
                </a:tc>
                <a:tc hMerge="1">
                  <a:txBody>
                    <a:bodyPr/>
                    <a:lstStyle/>
                    <a:p>
                      <a:endParaRPr lang="nl-NL"/>
                    </a:p>
                  </a:txBody>
                  <a:tcPr/>
                </a:tc>
                <a:tc>
                  <a:txBody>
                    <a:bodyPr/>
                    <a:lstStyle/>
                    <a:p>
                      <a:pPr algn="r" fontAlgn="b"/>
                      <a:r>
                        <a:rPr lang="nl-NL" sz="1600" b="0" i="0" u="none" strike="noStrike">
                          <a:solidFill>
                            <a:srgbClr val="000000"/>
                          </a:solidFill>
                          <a:effectLst/>
                          <a:latin typeface="Aptos Narrow" panose="020B0004020202020204" pitchFamily="34" charset="0"/>
                        </a:rPr>
                        <a:t>€ 375,00</a:t>
                      </a:r>
                    </a:p>
                  </a:txBody>
                  <a:tcPr marL="7620" marR="7620" marT="7620" marB="0" anchor="b">
                    <a:lnL>
                      <a:noFill/>
                    </a:lnL>
                    <a:lnR>
                      <a:noFill/>
                    </a:lnR>
                    <a:lnT>
                      <a:noFill/>
                    </a:lnT>
                    <a:lnB>
                      <a:noFill/>
                    </a:lnB>
                    <a:noFill/>
                  </a:tcPr>
                </a:tc>
                <a:extLst>
                  <a:ext uri="{0D108BD9-81ED-4DB2-BD59-A6C34878D82A}">
                    <a16:rowId xmlns:a16="http://schemas.microsoft.com/office/drawing/2014/main" val="1574249706"/>
                  </a:ext>
                </a:extLst>
              </a:tr>
              <a:tr h="481144">
                <a:tc>
                  <a:txBody>
                    <a:bodyPr/>
                    <a:lstStyle/>
                    <a:p>
                      <a:pPr algn="l" fontAlgn="b"/>
                      <a:r>
                        <a:rPr lang="nl-NL" sz="1600" b="0" i="0" u="none" strike="noStrike">
                          <a:solidFill>
                            <a:srgbClr val="000000"/>
                          </a:solidFill>
                          <a:effectLst/>
                          <a:latin typeface="Aptos Narrow" panose="020B0004020202020204" pitchFamily="34" charset="0"/>
                        </a:rPr>
                        <a:t>Rente</a:t>
                      </a:r>
                    </a:p>
                  </a:txBody>
                  <a:tcPr marL="7620" marR="7620" marT="7620" marB="0" anchor="b">
                    <a:lnL>
                      <a:noFill/>
                    </a:lnL>
                    <a:lnR>
                      <a:noFill/>
                    </a:lnR>
                    <a:lnT>
                      <a:noFill/>
                    </a:lnT>
                    <a:lnB>
                      <a:noFill/>
                    </a:lnB>
                    <a:noFill/>
                  </a:tcPr>
                </a:tc>
                <a:tc>
                  <a:txBody>
                    <a:bodyPr/>
                    <a:lstStyle/>
                    <a:p>
                      <a:pPr algn="l" fontAlgn="b"/>
                      <a:endParaRPr lang="nl-NL"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r" fontAlgn="b"/>
                      <a:r>
                        <a:rPr lang="nl-NL" sz="1600" b="0" i="0" u="none" strike="noStrike">
                          <a:solidFill>
                            <a:srgbClr val="000000"/>
                          </a:solidFill>
                          <a:effectLst/>
                          <a:latin typeface="Aptos Narrow" panose="020B0004020202020204" pitchFamily="34" charset="0"/>
                        </a:rPr>
                        <a:t>€ 66,55</a:t>
                      </a:r>
                    </a:p>
                  </a:txBody>
                  <a:tcPr marL="7620" marR="7620" marT="7620" marB="0" anchor="b">
                    <a:lnL>
                      <a:noFill/>
                    </a:lnL>
                    <a:lnR>
                      <a:noFill/>
                    </a:lnR>
                    <a:lnT>
                      <a:noFill/>
                    </a:lnT>
                    <a:lnB>
                      <a:noFill/>
                    </a:lnB>
                    <a:noFill/>
                  </a:tcPr>
                </a:tc>
                <a:extLst>
                  <a:ext uri="{0D108BD9-81ED-4DB2-BD59-A6C34878D82A}">
                    <a16:rowId xmlns:a16="http://schemas.microsoft.com/office/drawing/2014/main" val="2001508543"/>
                  </a:ext>
                </a:extLst>
              </a:tr>
              <a:tr h="481144">
                <a:tc>
                  <a:txBody>
                    <a:bodyPr/>
                    <a:lstStyle/>
                    <a:p>
                      <a:pPr algn="l" fontAlgn="b"/>
                      <a:endParaRPr lang="nl-NL"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nl-NL"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nl-NL"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209257911"/>
                  </a:ext>
                </a:extLst>
              </a:tr>
              <a:tr h="481144">
                <a:tc>
                  <a:txBody>
                    <a:bodyPr/>
                    <a:lstStyle/>
                    <a:p>
                      <a:pPr algn="l" fontAlgn="b"/>
                      <a:r>
                        <a:rPr lang="nl-NL" sz="1600" b="0" i="0" u="none" strike="noStrike">
                          <a:solidFill>
                            <a:srgbClr val="000000"/>
                          </a:solidFill>
                          <a:effectLst/>
                          <a:latin typeface="Aptos Narrow" panose="020B0004020202020204" pitchFamily="34" charset="0"/>
                        </a:rPr>
                        <a:t>Totaal</a:t>
                      </a:r>
                    </a:p>
                  </a:txBody>
                  <a:tcPr marL="7620" marR="7620" marT="7620" marB="0" anchor="b">
                    <a:lnL>
                      <a:noFill/>
                    </a:lnL>
                    <a:lnR>
                      <a:noFill/>
                    </a:lnR>
                    <a:lnT>
                      <a:noFill/>
                    </a:lnT>
                    <a:lnB>
                      <a:noFill/>
                    </a:lnB>
                    <a:noFill/>
                  </a:tcPr>
                </a:tc>
                <a:tc>
                  <a:txBody>
                    <a:bodyPr/>
                    <a:lstStyle/>
                    <a:p>
                      <a:pPr algn="l" fontAlgn="b"/>
                      <a:endParaRPr lang="nl-NL"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r" fontAlgn="b"/>
                      <a:r>
                        <a:rPr lang="nl-NL" sz="1600" b="0" i="0" u="none" strike="noStrike" dirty="0">
                          <a:solidFill>
                            <a:srgbClr val="000000"/>
                          </a:solidFill>
                          <a:effectLst/>
                          <a:latin typeface="Aptos Narrow" panose="020B0004020202020204" pitchFamily="34" charset="0"/>
                        </a:rPr>
                        <a:t>€ 7.635,15</a:t>
                      </a:r>
                    </a:p>
                  </a:txBody>
                  <a:tcPr marL="7620" marR="7620" marT="7620" marB="0" anchor="b">
                    <a:lnL>
                      <a:noFill/>
                    </a:lnL>
                    <a:lnR>
                      <a:noFill/>
                    </a:lnR>
                    <a:lnT>
                      <a:noFill/>
                    </a:lnT>
                    <a:lnB>
                      <a:noFill/>
                    </a:lnB>
                    <a:noFill/>
                  </a:tcPr>
                </a:tc>
                <a:extLst>
                  <a:ext uri="{0D108BD9-81ED-4DB2-BD59-A6C34878D82A}">
                    <a16:rowId xmlns:a16="http://schemas.microsoft.com/office/drawing/2014/main" val="19843759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jdelijke aanduiding voor voettekst 1"/>
          <p:cNvSpPr txBox="1"/>
          <p:nvPr/>
        </p:nvSpPr>
        <p:spPr>
          <a:xfrm>
            <a:off x="1345882" y="6124548"/>
            <a:ext cx="737616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t>Echt werk maken van burgerparticipatie</a:t>
            </a:r>
          </a:p>
        </p:txBody>
      </p:sp>
      <p:sp>
        <p:nvSpPr>
          <p:cNvPr id="158" name="Titel 1"/>
          <p:cNvSpPr txBox="1">
            <a:spLocks noGrp="1"/>
          </p:cNvSpPr>
          <p:nvPr>
            <p:ph type="title"/>
          </p:nvPr>
        </p:nvSpPr>
        <p:spPr>
          <a:xfrm>
            <a:off x="598545" y="234351"/>
            <a:ext cx="3773868" cy="4642450"/>
          </a:xfrm>
          <a:prstGeom prst="rect">
            <a:avLst/>
          </a:prstGeom>
        </p:spPr>
        <p:txBody>
          <a:bodyPr/>
          <a:lstStyle/>
          <a:p>
            <a:r>
              <a:rPr dirty="0" err="1"/>
              <a:t>Uitgaven</a:t>
            </a:r>
            <a:r>
              <a:rPr lang="nl-NL" dirty="0"/>
              <a:t> 2023</a:t>
            </a:r>
            <a:endParaRPr dirty="0"/>
          </a:p>
        </p:txBody>
      </p:sp>
      <p:sp>
        <p:nvSpPr>
          <p:cNvPr id="159" name="Tijdelijke aanduiding voor tekst 2"/>
          <p:cNvSpPr txBox="1">
            <a:spLocks noGrp="1"/>
          </p:cNvSpPr>
          <p:nvPr>
            <p:ph type="body" sz="quarter" idx="1"/>
          </p:nvPr>
        </p:nvSpPr>
        <p:spPr>
          <a:xfrm>
            <a:off x="588330" y="5029198"/>
            <a:ext cx="3782592" cy="914404"/>
          </a:xfrm>
          <a:prstGeom prst="rect">
            <a:avLst/>
          </a:prstGeom>
        </p:spPr>
        <p:txBody>
          <a:bodyPr/>
          <a:lstStyle/>
          <a:p>
            <a:r>
              <a:t>Waar geven we het geld aan uit?</a:t>
            </a:r>
          </a:p>
        </p:txBody>
      </p:sp>
      <p:sp>
        <p:nvSpPr>
          <p:cNvPr id="160" name="Tijdelijke aanduiding voor dianummer 2"/>
          <p:cNvSpPr txBox="1">
            <a:spLocks noGrp="1"/>
          </p:cNvSpPr>
          <p:nvPr>
            <p:ph type="sldNum" sz="quarter" idx="4294967295"/>
          </p:nvPr>
        </p:nvSpPr>
        <p:spPr>
          <a:xfrm>
            <a:off x="10733936" y="6209031"/>
            <a:ext cx="167426"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graphicFrame>
        <p:nvGraphicFramePr>
          <p:cNvPr id="3" name="Tabel 2">
            <a:extLst>
              <a:ext uri="{FF2B5EF4-FFF2-40B4-BE49-F238E27FC236}">
                <a16:creationId xmlns:a16="http://schemas.microsoft.com/office/drawing/2014/main" id="{3B3DE21D-16E5-1594-2007-319C34B22190}"/>
              </a:ext>
            </a:extLst>
          </p:cNvPr>
          <p:cNvGraphicFramePr>
            <a:graphicFrameLocks noGrp="1"/>
          </p:cNvGraphicFramePr>
          <p:nvPr/>
        </p:nvGraphicFramePr>
        <p:xfrm>
          <a:off x="5601807" y="982047"/>
          <a:ext cx="4616312" cy="3975845"/>
        </p:xfrm>
        <a:graphic>
          <a:graphicData uri="http://schemas.openxmlformats.org/drawingml/2006/table">
            <a:tbl>
              <a:tblPr/>
              <a:tblGrid>
                <a:gridCol w="3314275">
                  <a:extLst>
                    <a:ext uri="{9D8B030D-6E8A-4147-A177-3AD203B41FA5}">
                      <a16:colId xmlns:a16="http://schemas.microsoft.com/office/drawing/2014/main" val="2125872270"/>
                    </a:ext>
                  </a:extLst>
                </a:gridCol>
                <a:gridCol w="1302037">
                  <a:extLst>
                    <a:ext uri="{9D8B030D-6E8A-4147-A177-3AD203B41FA5}">
                      <a16:colId xmlns:a16="http://schemas.microsoft.com/office/drawing/2014/main" val="1266968639"/>
                    </a:ext>
                  </a:extLst>
                </a:gridCol>
              </a:tblGrid>
              <a:tr h="375443">
                <a:tc>
                  <a:txBody>
                    <a:bodyPr/>
                    <a:lstStyle/>
                    <a:p>
                      <a:pPr algn="l" fontAlgn="b"/>
                      <a:r>
                        <a:rPr lang="nl-NL" sz="1800" b="1" i="0" u="none" strike="noStrike">
                          <a:solidFill>
                            <a:srgbClr val="000000"/>
                          </a:solidFill>
                          <a:effectLst/>
                          <a:latin typeface="Aptos Narrow" panose="020B0004020202020204" pitchFamily="34" charset="0"/>
                        </a:rPr>
                        <a:t>Uitgaven 2023</a:t>
                      </a:r>
                    </a:p>
                  </a:txBody>
                  <a:tcPr marL="7620" marR="7620" marT="7620" marB="0" anchor="b">
                    <a:lnL>
                      <a:noFill/>
                    </a:lnL>
                    <a:lnR>
                      <a:noFill/>
                    </a:lnR>
                    <a:lnT>
                      <a:noFill/>
                    </a:lnT>
                    <a:lnB>
                      <a:noFill/>
                    </a:lnB>
                    <a:noFill/>
                  </a:tcPr>
                </a:tc>
                <a:tc>
                  <a:txBody>
                    <a:bodyPr/>
                    <a:lstStyle/>
                    <a:p>
                      <a:pPr algn="l" fontAlgn="b"/>
                      <a:endParaRPr lang="nl-NL"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23911223"/>
                  </a:ext>
                </a:extLst>
              </a:tr>
              <a:tr h="231042">
                <a:tc>
                  <a:txBody>
                    <a:bodyPr/>
                    <a:lstStyle/>
                    <a:p>
                      <a:pPr algn="l" fontAlgn="b"/>
                      <a:endParaRPr lang="nl-NL"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nl-NL"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311866411"/>
                  </a:ext>
                </a:extLst>
              </a:tr>
              <a:tr h="336936">
                <a:tc>
                  <a:txBody>
                    <a:bodyPr/>
                    <a:lstStyle/>
                    <a:p>
                      <a:pPr algn="l" fontAlgn="b"/>
                      <a:r>
                        <a:rPr lang="nl-NL" sz="1600" b="0" i="0" u="none" strike="noStrike">
                          <a:solidFill>
                            <a:srgbClr val="000000"/>
                          </a:solidFill>
                          <a:effectLst/>
                          <a:latin typeface="Aptos Narrow" panose="020B0004020202020204" pitchFamily="34" charset="0"/>
                        </a:rPr>
                        <a:t>Bestuurskosten</a:t>
                      </a:r>
                    </a:p>
                  </a:txBody>
                  <a:tcPr marL="7620" marR="7620" marT="7620" marB="0" anchor="b">
                    <a:lnL>
                      <a:noFill/>
                    </a:lnL>
                    <a:lnR>
                      <a:noFill/>
                    </a:lnR>
                    <a:lnT>
                      <a:noFill/>
                    </a:lnT>
                    <a:lnB>
                      <a:noFill/>
                    </a:lnB>
                    <a:noFill/>
                  </a:tcPr>
                </a:tc>
                <a:tc>
                  <a:txBody>
                    <a:bodyPr/>
                    <a:lstStyle/>
                    <a:p>
                      <a:pPr algn="r" fontAlgn="b"/>
                      <a:r>
                        <a:rPr lang="nl-NL" sz="1600" b="0" i="0" u="none" strike="noStrike">
                          <a:solidFill>
                            <a:srgbClr val="000000"/>
                          </a:solidFill>
                          <a:effectLst/>
                          <a:latin typeface="Aptos Narrow" panose="020B0004020202020204" pitchFamily="34" charset="0"/>
                        </a:rPr>
                        <a:t>€ 3.354,19</a:t>
                      </a:r>
                    </a:p>
                  </a:txBody>
                  <a:tcPr marL="7620" marR="7620" marT="7620" marB="0" anchor="b">
                    <a:lnL>
                      <a:noFill/>
                    </a:lnL>
                    <a:lnR>
                      <a:noFill/>
                    </a:lnR>
                    <a:lnT>
                      <a:noFill/>
                    </a:lnT>
                    <a:lnB>
                      <a:noFill/>
                    </a:lnB>
                    <a:noFill/>
                  </a:tcPr>
                </a:tc>
                <a:extLst>
                  <a:ext uri="{0D108BD9-81ED-4DB2-BD59-A6C34878D82A}">
                    <a16:rowId xmlns:a16="http://schemas.microsoft.com/office/drawing/2014/main" val="1174115038"/>
                  </a:ext>
                </a:extLst>
              </a:tr>
              <a:tr h="336936">
                <a:tc>
                  <a:txBody>
                    <a:bodyPr/>
                    <a:lstStyle/>
                    <a:p>
                      <a:pPr algn="l" fontAlgn="b"/>
                      <a:r>
                        <a:rPr lang="nl-NL" sz="1600" b="0" i="0" u="none" strike="noStrike" dirty="0">
                          <a:solidFill>
                            <a:srgbClr val="000000"/>
                          </a:solidFill>
                          <a:effectLst/>
                          <a:latin typeface="Aptos Narrow" panose="020B0004020202020204" pitchFamily="34" charset="0"/>
                        </a:rPr>
                        <a:t>Bankkosten</a:t>
                      </a:r>
                    </a:p>
                  </a:txBody>
                  <a:tcPr marL="7620" marR="7620" marT="7620" marB="0" anchor="b">
                    <a:lnL>
                      <a:noFill/>
                    </a:lnL>
                    <a:lnR>
                      <a:noFill/>
                    </a:lnR>
                    <a:lnT>
                      <a:noFill/>
                    </a:lnT>
                    <a:lnB>
                      <a:noFill/>
                    </a:lnB>
                    <a:noFill/>
                  </a:tcPr>
                </a:tc>
                <a:tc>
                  <a:txBody>
                    <a:bodyPr/>
                    <a:lstStyle/>
                    <a:p>
                      <a:pPr algn="r" fontAlgn="b"/>
                      <a:r>
                        <a:rPr lang="nl-NL" sz="1600" b="0" i="0" u="none" strike="noStrike">
                          <a:solidFill>
                            <a:srgbClr val="000000"/>
                          </a:solidFill>
                          <a:effectLst/>
                          <a:latin typeface="Aptos Narrow" panose="020B0004020202020204" pitchFamily="34" charset="0"/>
                        </a:rPr>
                        <a:t>€ 287,30</a:t>
                      </a:r>
                    </a:p>
                  </a:txBody>
                  <a:tcPr marL="7620" marR="7620" marT="7620" marB="0" anchor="b">
                    <a:lnL>
                      <a:noFill/>
                    </a:lnL>
                    <a:lnR>
                      <a:noFill/>
                    </a:lnR>
                    <a:lnT>
                      <a:noFill/>
                    </a:lnT>
                    <a:lnB>
                      <a:noFill/>
                    </a:lnB>
                    <a:noFill/>
                  </a:tcPr>
                </a:tc>
                <a:extLst>
                  <a:ext uri="{0D108BD9-81ED-4DB2-BD59-A6C34878D82A}">
                    <a16:rowId xmlns:a16="http://schemas.microsoft.com/office/drawing/2014/main" val="1273223776"/>
                  </a:ext>
                </a:extLst>
              </a:tr>
              <a:tr h="336936">
                <a:tc>
                  <a:txBody>
                    <a:bodyPr/>
                    <a:lstStyle/>
                    <a:p>
                      <a:pPr algn="l" fontAlgn="b"/>
                      <a:r>
                        <a:rPr lang="nl-NL" sz="1600" b="0" i="0" u="none" strike="noStrike">
                          <a:solidFill>
                            <a:srgbClr val="000000"/>
                          </a:solidFill>
                          <a:effectLst/>
                          <a:latin typeface="Aptos Narrow" panose="020B0004020202020204" pitchFamily="34" charset="0"/>
                        </a:rPr>
                        <a:t>AED</a:t>
                      </a:r>
                    </a:p>
                  </a:txBody>
                  <a:tcPr marL="7620" marR="7620" marT="7620" marB="0" anchor="b">
                    <a:lnL>
                      <a:noFill/>
                    </a:lnL>
                    <a:lnR>
                      <a:noFill/>
                    </a:lnR>
                    <a:lnT>
                      <a:noFill/>
                    </a:lnT>
                    <a:lnB>
                      <a:noFill/>
                    </a:lnB>
                    <a:noFill/>
                  </a:tcPr>
                </a:tc>
                <a:tc>
                  <a:txBody>
                    <a:bodyPr/>
                    <a:lstStyle/>
                    <a:p>
                      <a:pPr algn="r" fontAlgn="b"/>
                      <a:r>
                        <a:rPr lang="nl-NL" sz="1600" b="0" i="0" u="none" strike="noStrike">
                          <a:solidFill>
                            <a:srgbClr val="000000"/>
                          </a:solidFill>
                          <a:effectLst/>
                          <a:latin typeface="Aptos Narrow" panose="020B0004020202020204" pitchFamily="34" charset="0"/>
                        </a:rPr>
                        <a:t>€ 375,00</a:t>
                      </a:r>
                    </a:p>
                  </a:txBody>
                  <a:tcPr marL="7620" marR="7620" marT="7620" marB="0" anchor="b">
                    <a:lnL>
                      <a:noFill/>
                    </a:lnL>
                    <a:lnR>
                      <a:noFill/>
                    </a:lnR>
                    <a:lnT>
                      <a:noFill/>
                    </a:lnT>
                    <a:lnB>
                      <a:noFill/>
                    </a:lnB>
                    <a:noFill/>
                  </a:tcPr>
                </a:tc>
                <a:extLst>
                  <a:ext uri="{0D108BD9-81ED-4DB2-BD59-A6C34878D82A}">
                    <a16:rowId xmlns:a16="http://schemas.microsoft.com/office/drawing/2014/main" val="3660885010"/>
                  </a:ext>
                </a:extLst>
              </a:tr>
              <a:tr h="336936">
                <a:tc>
                  <a:txBody>
                    <a:bodyPr/>
                    <a:lstStyle/>
                    <a:p>
                      <a:pPr algn="l" fontAlgn="b"/>
                      <a:r>
                        <a:rPr lang="nl-NL" sz="1600" b="0" i="0" u="none" strike="noStrike">
                          <a:solidFill>
                            <a:srgbClr val="000000"/>
                          </a:solidFill>
                          <a:effectLst/>
                          <a:latin typeface="Aptos Narrow" panose="020B0004020202020204" pitchFamily="34" charset="0"/>
                        </a:rPr>
                        <a:t>Groen</a:t>
                      </a:r>
                    </a:p>
                  </a:txBody>
                  <a:tcPr marL="7620" marR="7620" marT="7620" marB="0" anchor="b">
                    <a:lnL>
                      <a:noFill/>
                    </a:lnL>
                    <a:lnR>
                      <a:noFill/>
                    </a:lnR>
                    <a:lnT>
                      <a:noFill/>
                    </a:lnT>
                    <a:lnB>
                      <a:noFill/>
                    </a:lnB>
                    <a:noFill/>
                  </a:tcPr>
                </a:tc>
                <a:tc>
                  <a:txBody>
                    <a:bodyPr/>
                    <a:lstStyle/>
                    <a:p>
                      <a:pPr algn="r" fontAlgn="b"/>
                      <a:r>
                        <a:rPr lang="nl-NL" sz="1600" b="0" i="0" u="none" strike="noStrike">
                          <a:solidFill>
                            <a:srgbClr val="000000"/>
                          </a:solidFill>
                          <a:effectLst/>
                          <a:latin typeface="Aptos Narrow" panose="020B0004020202020204" pitchFamily="34" charset="0"/>
                        </a:rPr>
                        <a:t>€ 1.349,88</a:t>
                      </a:r>
                    </a:p>
                  </a:txBody>
                  <a:tcPr marL="7620" marR="7620" marT="7620" marB="0" anchor="b">
                    <a:lnL>
                      <a:noFill/>
                    </a:lnL>
                    <a:lnR>
                      <a:noFill/>
                    </a:lnR>
                    <a:lnT>
                      <a:noFill/>
                    </a:lnT>
                    <a:lnB>
                      <a:noFill/>
                    </a:lnB>
                    <a:noFill/>
                  </a:tcPr>
                </a:tc>
                <a:extLst>
                  <a:ext uri="{0D108BD9-81ED-4DB2-BD59-A6C34878D82A}">
                    <a16:rowId xmlns:a16="http://schemas.microsoft.com/office/drawing/2014/main" val="4205360695"/>
                  </a:ext>
                </a:extLst>
              </a:tr>
              <a:tr h="336936">
                <a:tc>
                  <a:txBody>
                    <a:bodyPr/>
                    <a:lstStyle/>
                    <a:p>
                      <a:pPr algn="l" fontAlgn="b"/>
                      <a:r>
                        <a:rPr lang="nl-NL" sz="1600" b="0" i="0" u="none" strike="noStrike">
                          <a:solidFill>
                            <a:srgbClr val="000000"/>
                          </a:solidFill>
                          <a:effectLst/>
                          <a:latin typeface="Aptos Narrow" panose="020B0004020202020204" pitchFamily="34" charset="0"/>
                        </a:rPr>
                        <a:t>BZZV</a:t>
                      </a:r>
                    </a:p>
                  </a:txBody>
                  <a:tcPr marL="7620" marR="7620" marT="7620" marB="0" anchor="b">
                    <a:lnL>
                      <a:noFill/>
                    </a:lnL>
                    <a:lnR>
                      <a:noFill/>
                    </a:lnR>
                    <a:lnT>
                      <a:noFill/>
                    </a:lnT>
                    <a:lnB>
                      <a:noFill/>
                    </a:lnB>
                    <a:noFill/>
                  </a:tcPr>
                </a:tc>
                <a:tc>
                  <a:txBody>
                    <a:bodyPr/>
                    <a:lstStyle/>
                    <a:p>
                      <a:pPr algn="r" fontAlgn="b"/>
                      <a:r>
                        <a:rPr lang="nl-NL" sz="1600" b="0" i="0" u="none" strike="noStrike">
                          <a:solidFill>
                            <a:srgbClr val="000000"/>
                          </a:solidFill>
                          <a:effectLst/>
                          <a:latin typeface="Aptos Narrow" panose="020B0004020202020204" pitchFamily="34" charset="0"/>
                        </a:rPr>
                        <a:t>€ 1.093,42</a:t>
                      </a:r>
                    </a:p>
                  </a:txBody>
                  <a:tcPr marL="7620" marR="7620" marT="7620" marB="0" anchor="b">
                    <a:lnL>
                      <a:noFill/>
                    </a:lnL>
                    <a:lnR>
                      <a:noFill/>
                    </a:lnR>
                    <a:lnT>
                      <a:noFill/>
                    </a:lnT>
                    <a:lnB>
                      <a:noFill/>
                    </a:lnB>
                    <a:noFill/>
                  </a:tcPr>
                </a:tc>
                <a:extLst>
                  <a:ext uri="{0D108BD9-81ED-4DB2-BD59-A6C34878D82A}">
                    <a16:rowId xmlns:a16="http://schemas.microsoft.com/office/drawing/2014/main" val="2544877759"/>
                  </a:ext>
                </a:extLst>
              </a:tr>
              <a:tr h="336936">
                <a:tc>
                  <a:txBody>
                    <a:bodyPr/>
                    <a:lstStyle/>
                    <a:p>
                      <a:pPr algn="l" fontAlgn="b"/>
                      <a:r>
                        <a:rPr lang="nl-NL" sz="1600" b="0" i="0" u="none" strike="noStrike">
                          <a:solidFill>
                            <a:srgbClr val="000000"/>
                          </a:solidFill>
                          <a:effectLst/>
                          <a:latin typeface="Aptos Narrow" panose="020B0004020202020204" pitchFamily="34" charset="0"/>
                        </a:rPr>
                        <a:t>Verkeer</a:t>
                      </a:r>
                    </a:p>
                  </a:txBody>
                  <a:tcPr marL="7620" marR="7620" marT="7620" marB="0" anchor="b">
                    <a:lnL>
                      <a:noFill/>
                    </a:lnL>
                    <a:lnR>
                      <a:noFill/>
                    </a:lnR>
                    <a:lnT>
                      <a:noFill/>
                    </a:lnT>
                    <a:lnB>
                      <a:noFill/>
                    </a:lnB>
                    <a:noFill/>
                  </a:tcPr>
                </a:tc>
                <a:tc>
                  <a:txBody>
                    <a:bodyPr/>
                    <a:lstStyle/>
                    <a:p>
                      <a:pPr algn="r" fontAlgn="b"/>
                      <a:r>
                        <a:rPr lang="nl-NL" sz="1600" b="0" i="0" u="none" strike="noStrike">
                          <a:solidFill>
                            <a:srgbClr val="000000"/>
                          </a:solidFill>
                          <a:effectLst/>
                          <a:latin typeface="Aptos Narrow" panose="020B0004020202020204" pitchFamily="34" charset="0"/>
                        </a:rPr>
                        <a:t>€ 0,00</a:t>
                      </a:r>
                    </a:p>
                  </a:txBody>
                  <a:tcPr marL="7620" marR="7620" marT="7620" marB="0" anchor="b">
                    <a:lnL>
                      <a:noFill/>
                    </a:lnL>
                    <a:lnR>
                      <a:noFill/>
                    </a:lnR>
                    <a:lnT>
                      <a:noFill/>
                    </a:lnT>
                    <a:lnB>
                      <a:noFill/>
                    </a:lnB>
                    <a:noFill/>
                  </a:tcPr>
                </a:tc>
                <a:extLst>
                  <a:ext uri="{0D108BD9-81ED-4DB2-BD59-A6C34878D82A}">
                    <a16:rowId xmlns:a16="http://schemas.microsoft.com/office/drawing/2014/main" val="3806034517"/>
                  </a:ext>
                </a:extLst>
              </a:tr>
              <a:tr h="336936">
                <a:tc>
                  <a:txBody>
                    <a:bodyPr/>
                    <a:lstStyle/>
                    <a:p>
                      <a:pPr algn="l" fontAlgn="b"/>
                      <a:r>
                        <a:rPr lang="nl-NL" sz="1600" b="0" i="0" u="none" strike="noStrike">
                          <a:solidFill>
                            <a:srgbClr val="000000"/>
                          </a:solidFill>
                          <a:effectLst/>
                          <a:latin typeface="Aptos Narrow" panose="020B0004020202020204" pitchFamily="34" charset="0"/>
                        </a:rPr>
                        <a:t>Viaduct</a:t>
                      </a:r>
                    </a:p>
                  </a:txBody>
                  <a:tcPr marL="7620" marR="7620" marT="7620" marB="0" anchor="b">
                    <a:lnL>
                      <a:noFill/>
                    </a:lnL>
                    <a:lnR>
                      <a:noFill/>
                    </a:lnR>
                    <a:lnT>
                      <a:noFill/>
                    </a:lnT>
                    <a:lnB>
                      <a:noFill/>
                    </a:lnB>
                    <a:noFill/>
                  </a:tcPr>
                </a:tc>
                <a:tc>
                  <a:txBody>
                    <a:bodyPr/>
                    <a:lstStyle/>
                    <a:p>
                      <a:pPr algn="r" fontAlgn="b"/>
                      <a:r>
                        <a:rPr lang="nl-NL" sz="1600" b="0" i="0" u="none" strike="noStrike">
                          <a:solidFill>
                            <a:srgbClr val="000000"/>
                          </a:solidFill>
                          <a:effectLst/>
                          <a:latin typeface="Aptos Narrow" panose="020B0004020202020204" pitchFamily="34" charset="0"/>
                        </a:rPr>
                        <a:t>€ 4,55</a:t>
                      </a:r>
                    </a:p>
                  </a:txBody>
                  <a:tcPr marL="7620" marR="7620" marT="7620" marB="0" anchor="b">
                    <a:lnL>
                      <a:noFill/>
                    </a:lnL>
                    <a:lnR>
                      <a:noFill/>
                    </a:lnR>
                    <a:lnT>
                      <a:noFill/>
                    </a:lnT>
                    <a:lnB>
                      <a:noFill/>
                    </a:lnB>
                    <a:noFill/>
                  </a:tcPr>
                </a:tc>
                <a:extLst>
                  <a:ext uri="{0D108BD9-81ED-4DB2-BD59-A6C34878D82A}">
                    <a16:rowId xmlns:a16="http://schemas.microsoft.com/office/drawing/2014/main" val="3868844351"/>
                  </a:ext>
                </a:extLst>
              </a:tr>
              <a:tr h="336936">
                <a:tc>
                  <a:txBody>
                    <a:bodyPr/>
                    <a:lstStyle/>
                    <a:p>
                      <a:pPr algn="l" fontAlgn="b"/>
                      <a:r>
                        <a:rPr lang="nl-NL" sz="1600" b="0" i="0" u="none" strike="noStrike">
                          <a:solidFill>
                            <a:srgbClr val="000000"/>
                          </a:solidFill>
                          <a:effectLst/>
                          <a:latin typeface="Aptos Narrow" panose="020B0004020202020204" pitchFamily="34" charset="0"/>
                        </a:rPr>
                        <a:t>Diversen</a:t>
                      </a:r>
                    </a:p>
                  </a:txBody>
                  <a:tcPr marL="7620" marR="7620" marT="7620" marB="0" anchor="b">
                    <a:lnL>
                      <a:noFill/>
                    </a:lnL>
                    <a:lnR>
                      <a:noFill/>
                    </a:lnR>
                    <a:lnT>
                      <a:noFill/>
                    </a:lnT>
                    <a:lnB>
                      <a:noFill/>
                    </a:lnB>
                    <a:noFill/>
                  </a:tcPr>
                </a:tc>
                <a:tc>
                  <a:txBody>
                    <a:bodyPr/>
                    <a:lstStyle/>
                    <a:p>
                      <a:pPr algn="r" fontAlgn="b"/>
                      <a:r>
                        <a:rPr lang="nl-NL" sz="1600" b="0" i="0" u="none" strike="noStrike">
                          <a:solidFill>
                            <a:srgbClr val="000000"/>
                          </a:solidFill>
                          <a:effectLst/>
                          <a:latin typeface="Aptos Narrow" panose="020B0004020202020204" pitchFamily="34" charset="0"/>
                        </a:rPr>
                        <a:t>€ 423,90</a:t>
                      </a:r>
                    </a:p>
                  </a:txBody>
                  <a:tcPr marL="7620" marR="7620" marT="7620" marB="0" anchor="b">
                    <a:lnL>
                      <a:noFill/>
                    </a:lnL>
                    <a:lnR>
                      <a:noFill/>
                    </a:lnR>
                    <a:lnT>
                      <a:noFill/>
                    </a:lnT>
                    <a:lnB>
                      <a:noFill/>
                    </a:lnB>
                    <a:noFill/>
                  </a:tcPr>
                </a:tc>
                <a:extLst>
                  <a:ext uri="{0D108BD9-81ED-4DB2-BD59-A6C34878D82A}">
                    <a16:rowId xmlns:a16="http://schemas.microsoft.com/office/drawing/2014/main" val="198838885"/>
                  </a:ext>
                </a:extLst>
              </a:tr>
              <a:tr h="336936">
                <a:tc>
                  <a:txBody>
                    <a:bodyPr/>
                    <a:lstStyle/>
                    <a:p>
                      <a:pPr algn="l" fontAlgn="b"/>
                      <a:endParaRPr lang="nl-NL"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nl-NL"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48966533"/>
                  </a:ext>
                </a:extLst>
              </a:tr>
              <a:tr h="336936">
                <a:tc>
                  <a:txBody>
                    <a:bodyPr/>
                    <a:lstStyle/>
                    <a:p>
                      <a:pPr algn="l" fontAlgn="b"/>
                      <a:r>
                        <a:rPr lang="nl-NL" sz="1600" b="0" i="0" u="none" strike="noStrike" dirty="0">
                          <a:solidFill>
                            <a:srgbClr val="000000"/>
                          </a:solidFill>
                          <a:effectLst/>
                          <a:latin typeface="Aptos Narrow" panose="020B0004020202020204" pitchFamily="34" charset="0"/>
                        </a:rPr>
                        <a:t>Totaal</a:t>
                      </a:r>
                    </a:p>
                  </a:txBody>
                  <a:tcPr marL="7620" marR="7620" marT="7620" marB="0" anchor="b">
                    <a:lnL>
                      <a:noFill/>
                    </a:lnL>
                    <a:lnR>
                      <a:noFill/>
                    </a:lnR>
                    <a:lnT>
                      <a:noFill/>
                    </a:lnT>
                    <a:lnB>
                      <a:noFill/>
                    </a:lnB>
                    <a:noFill/>
                  </a:tcPr>
                </a:tc>
                <a:tc>
                  <a:txBody>
                    <a:bodyPr/>
                    <a:lstStyle/>
                    <a:p>
                      <a:pPr algn="r" fontAlgn="b"/>
                      <a:r>
                        <a:rPr lang="nl-NL" sz="1600" b="0" i="0" u="none" strike="noStrike" dirty="0">
                          <a:solidFill>
                            <a:srgbClr val="000000"/>
                          </a:solidFill>
                          <a:effectLst/>
                          <a:latin typeface="Aptos Narrow" panose="020B0004020202020204" pitchFamily="34" charset="0"/>
                        </a:rPr>
                        <a:t>€ 6.888,24</a:t>
                      </a:r>
                    </a:p>
                  </a:txBody>
                  <a:tcPr marL="7620" marR="7620" marT="7620" marB="0" anchor="b">
                    <a:lnL>
                      <a:noFill/>
                    </a:lnL>
                    <a:lnR>
                      <a:noFill/>
                    </a:lnR>
                    <a:lnT>
                      <a:noFill/>
                    </a:lnT>
                    <a:lnB>
                      <a:noFill/>
                    </a:lnB>
                    <a:noFill/>
                  </a:tcPr>
                </a:tc>
                <a:extLst>
                  <a:ext uri="{0D108BD9-81ED-4DB2-BD59-A6C34878D82A}">
                    <a16:rowId xmlns:a16="http://schemas.microsoft.com/office/drawing/2014/main" val="231675335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jdelijke aanduiding voor voettekst 1"/>
          <p:cNvSpPr txBox="1"/>
          <p:nvPr/>
        </p:nvSpPr>
        <p:spPr>
          <a:xfrm>
            <a:off x="3336821" y="6276948"/>
            <a:ext cx="737616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t>Echt werk maken van burgerparticipatie</a:t>
            </a:r>
          </a:p>
        </p:txBody>
      </p:sp>
      <p:sp>
        <p:nvSpPr>
          <p:cNvPr id="164" name="Titel 6"/>
          <p:cNvSpPr txBox="1">
            <a:spLocks noGrp="1"/>
          </p:cNvSpPr>
          <p:nvPr>
            <p:ph type="title"/>
          </p:nvPr>
        </p:nvSpPr>
        <p:spPr>
          <a:xfrm>
            <a:off x="690118" y="247434"/>
            <a:ext cx="3773868" cy="4274769"/>
          </a:xfrm>
          <a:prstGeom prst="rect">
            <a:avLst/>
          </a:prstGeom>
        </p:spPr>
        <p:txBody>
          <a:bodyPr/>
          <a:lstStyle>
            <a:lvl1pPr>
              <a:defRPr sz="4000">
                <a:solidFill>
                  <a:srgbClr val="404040"/>
                </a:solidFill>
              </a:defRPr>
            </a:lvl1pPr>
          </a:lstStyle>
          <a:p>
            <a:r>
              <a:rPr dirty="0" err="1"/>
              <a:t>Begroting</a:t>
            </a:r>
            <a:r>
              <a:rPr dirty="0"/>
              <a:t> 202</a:t>
            </a:r>
            <a:r>
              <a:rPr lang="nl-NL" dirty="0"/>
              <a:t>5</a:t>
            </a:r>
            <a:endParaRPr dirty="0"/>
          </a:p>
        </p:txBody>
      </p:sp>
      <p:sp>
        <p:nvSpPr>
          <p:cNvPr id="165" name="Tijdelijke aanduiding voor tekst 8"/>
          <p:cNvSpPr txBox="1">
            <a:spLocks noGrp="1"/>
          </p:cNvSpPr>
          <p:nvPr>
            <p:ph type="body" sz="quarter" idx="1"/>
          </p:nvPr>
        </p:nvSpPr>
        <p:spPr>
          <a:xfrm>
            <a:off x="144895" y="5029198"/>
            <a:ext cx="4371692" cy="914404"/>
          </a:xfrm>
          <a:prstGeom prst="rect">
            <a:avLst/>
          </a:prstGeom>
        </p:spPr>
        <p:txBody>
          <a:bodyPr/>
          <a:lstStyle/>
          <a:p>
            <a:r>
              <a:t>Waar gaan we het geld aan uitgeven?</a:t>
            </a:r>
          </a:p>
        </p:txBody>
      </p:sp>
      <p:sp>
        <p:nvSpPr>
          <p:cNvPr id="166" name="Tijdelijke aanduiding voor dianummer 2"/>
          <p:cNvSpPr txBox="1">
            <a:spLocks noGrp="1"/>
          </p:cNvSpPr>
          <p:nvPr>
            <p:ph type="sldNum" sz="quarter" idx="4294967295"/>
          </p:nvPr>
        </p:nvSpPr>
        <p:spPr>
          <a:xfrm>
            <a:off x="10733936" y="6209031"/>
            <a:ext cx="167426"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graphicFrame>
        <p:nvGraphicFramePr>
          <p:cNvPr id="3" name="Tabel 2">
            <a:extLst>
              <a:ext uri="{FF2B5EF4-FFF2-40B4-BE49-F238E27FC236}">
                <a16:creationId xmlns:a16="http://schemas.microsoft.com/office/drawing/2014/main" id="{DF7B7B5A-CEC1-F4A0-7712-199A328264D2}"/>
              </a:ext>
            </a:extLst>
          </p:cNvPr>
          <p:cNvGraphicFramePr>
            <a:graphicFrameLocks noGrp="1"/>
          </p:cNvGraphicFramePr>
          <p:nvPr/>
        </p:nvGraphicFramePr>
        <p:xfrm>
          <a:off x="5828311" y="609609"/>
          <a:ext cx="4371692" cy="4960676"/>
        </p:xfrm>
        <a:graphic>
          <a:graphicData uri="http://schemas.openxmlformats.org/drawingml/2006/table">
            <a:tbl>
              <a:tblPr/>
              <a:tblGrid>
                <a:gridCol w="3227697">
                  <a:extLst>
                    <a:ext uri="{9D8B030D-6E8A-4147-A177-3AD203B41FA5}">
                      <a16:colId xmlns:a16="http://schemas.microsoft.com/office/drawing/2014/main" val="3393116463"/>
                    </a:ext>
                  </a:extLst>
                </a:gridCol>
                <a:gridCol w="1143995">
                  <a:extLst>
                    <a:ext uri="{9D8B030D-6E8A-4147-A177-3AD203B41FA5}">
                      <a16:colId xmlns:a16="http://schemas.microsoft.com/office/drawing/2014/main" val="4236867111"/>
                    </a:ext>
                  </a:extLst>
                </a:gridCol>
              </a:tblGrid>
              <a:tr h="235361">
                <a:tc>
                  <a:txBody>
                    <a:bodyPr/>
                    <a:lstStyle/>
                    <a:p>
                      <a:pPr algn="l" fontAlgn="b"/>
                      <a:r>
                        <a:rPr lang="nl-NL" sz="1300" b="1" i="0" u="none" strike="noStrike">
                          <a:solidFill>
                            <a:srgbClr val="000000"/>
                          </a:solidFill>
                          <a:effectLst/>
                          <a:latin typeface="Aptos Narrow" panose="020B0004020202020204" pitchFamily="34" charset="0"/>
                        </a:rPr>
                        <a:t>Begroting 2025</a:t>
                      </a:r>
                    </a:p>
                  </a:txBody>
                  <a:tcPr marL="5377" marR="5377" marT="5377" marB="0" anchor="b">
                    <a:lnL>
                      <a:noFill/>
                    </a:lnL>
                    <a:lnR>
                      <a:noFill/>
                    </a:lnR>
                    <a:lnT>
                      <a:noFill/>
                    </a:lnT>
                    <a:lnB>
                      <a:noFill/>
                    </a:lnB>
                    <a:noFill/>
                  </a:tcPr>
                </a:tc>
                <a:tc>
                  <a:txBody>
                    <a:bodyPr/>
                    <a:lstStyle/>
                    <a:p>
                      <a:pPr algn="l" fontAlgn="b"/>
                      <a:endParaRPr lang="nl-NL" sz="8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extLst>
                  <a:ext uri="{0D108BD9-81ED-4DB2-BD59-A6C34878D82A}">
                    <a16:rowId xmlns:a16="http://schemas.microsoft.com/office/drawing/2014/main" val="2194632532"/>
                  </a:ext>
                </a:extLst>
              </a:tr>
              <a:tr h="144837">
                <a:tc>
                  <a:txBody>
                    <a:bodyPr/>
                    <a:lstStyle/>
                    <a:p>
                      <a:pPr algn="l" fontAlgn="b"/>
                      <a:endParaRPr lang="nl-NL" sz="8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tc>
                  <a:txBody>
                    <a:bodyPr/>
                    <a:lstStyle/>
                    <a:p>
                      <a:pPr algn="l" fontAlgn="b"/>
                      <a:endParaRPr lang="nl-NL" sz="8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extLst>
                  <a:ext uri="{0D108BD9-81ED-4DB2-BD59-A6C34878D82A}">
                    <a16:rowId xmlns:a16="http://schemas.microsoft.com/office/drawing/2014/main" val="3359236802"/>
                  </a:ext>
                </a:extLst>
              </a:tr>
              <a:tr h="211221">
                <a:tc>
                  <a:txBody>
                    <a:bodyPr/>
                    <a:lstStyle/>
                    <a:p>
                      <a:pPr algn="l" fontAlgn="b"/>
                      <a:r>
                        <a:rPr lang="nl-NL" sz="1100" b="1" i="0" u="none" strike="noStrike">
                          <a:solidFill>
                            <a:srgbClr val="000000"/>
                          </a:solidFill>
                          <a:effectLst/>
                          <a:latin typeface="Aptos Narrow" panose="020B0004020202020204" pitchFamily="34" charset="0"/>
                        </a:rPr>
                        <a:t>Inkomsten</a:t>
                      </a:r>
                    </a:p>
                  </a:txBody>
                  <a:tcPr marL="5377" marR="5377" marT="5377" marB="0" anchor="b">
                    <a:lnL>
                      <a:noFill/>
                    </a:lnL>
                    <a:lnR>
                      <a:noFill/>
                    </a:lnR>
                    <a:lnT>
                      <a:noFill/>
                    </a:lnT>
                    <a:lnB>
                      <a:noFill/>
                    </a:lnB>
                    <a:noFill/>
                  </a:tcPr>
                </a:tc>
                <a:tc>
                  <a:txBody>
                    <a:bodyPr/>
                    <a:lstStyle/>
                    <a:p>
                      <a:pPr algn="l" fontAlgn="b"/>
                      <a:endParaRPr lang="nl-NL" sz="11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extLst>
                  <a:ext uri="{0D108BD9-81ED-4DB2-BD59-A6C34878D82A}">
                    <a16:rowId xmlns:a16="http://schemas.microsoft.com/office/drawing/2014/main" val="1050796509"/>
                  </a:ext>
                </a:extLst>
              </a:tr>
              <a:tr h="211221">
                <a:tc>
                  <a:txBody>
                    <a:bodyPr/>
                    <a:lstStyle/>
                    <a:p>
                      <a:pPr algn="l" fontAlgn="b"/>
                      <a:endParaRPr lang="nl-NL" sz="11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tc>
                  <a:txBody>
                    <a:bodyPr/>
                    <a:lstStyle/>
                    <a:p>
                      <a:pPr algn="l" fontAlgn="b"/>
                      <a:endParaRPr lang="nl-NL" sz="11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extLst>
                  <a:ext uri="{0D108BD9-81ED-4DB2-BD59-A6C34878D82A}">
                    <a16:rowId xmlns:a16="http://schemas.microsoft.com/office/drawing/2014/main" val="1984578546"/>
                  </a:ext>
                </a:extLst>
              </a:tr>
              <a:tr h="211221">
                <a:tc>
                  <a:txBody>
                    <a:bodyPr/>
                    <a:lstStyle/>
                    <a:p>
                      <a:pPr algn="l" fontAlgn="b"/>
                      <a:r>
                        <a:rPr lang="nl-NL" sz="1100" b="0" i="0" u="none" strike="noStrike">
                          <a:solidFill>
                            <a:srgbClr val="000000"/>
                          </a:solidFill>
                          <a:effectLst/>
                          <a:latin typeface="Aptos Narrow" panose="020B0004020202020204" pitchFamily="34" charset="0"/>
                        </a:rPr>
                        <a:t>Subsidie gemeente</a:t>
                      </a:r>
                    </a:p>
                  </a:txBody>
                  <a:tcPr marL="5377" marR="5377" marT="5377" marB="0" anchor="b">
                    <a:lnL>
                      <a:noFill/>
                    </a:lnL>
                    <a:lnR>
                      <a:noFill/>
                    </a:lnR>
                    <a:lnT>
                      <a:noFill/>
                    </a:lnT>
                    <a:lnB>
                      <a:noFill/>
                    </a:lnB>
                    <a:noFill/>
                  </a:tcPr>
                </a:tc>
                <a:tc>
                  <a:txBody>
                    <a:bodyPr/>
                    <a:lstStyle/>
                    <a:p>
                      <a:pPr algn="r" fontAlgn="b"/>
                      <a:r>
                        <a:rPr lang="nl-NL" sz="1100" b="0" i="0" u="none" strike="noStrike">
                          <a:solidFill>
                            <a:srgbClr val="000000"/>
                          </a:solidFill>
                          <a:effectLst/>
                          <a:latin typeface="Aptos Narrow" panose="020B0004020202020204" pitchFamily="34" charset="0"/>
                        </a:rPr>
                        <a:t>€ 7.200</a:t>
                      </a:r>
                    </a:p>
                  </a:txBody>
                  <a:tcPr marL="5377" marR="5377" marT="5377" marB="0" anchor="b">
                    <a:lnL>
                      <a:noFill/>
                    </a:lnL>
                    <a:lnR>
                      <a:noFill/>
                    </a:lnR>
                    <a:lnT>
                      <a:noFill/>
                    </a:lnT>
                    <a:lnB>
                      <a:noFill/>
                    </a:lnB>
                    <a:noFill/>
                  </a:tcPr>
                </a:tc>
                <a:extLst>
                  <a:ext uri="{0D108BD9-81ED-4DB2-BD59-A6C34878D82A}">
                    <a16:rowId xmlns:a16="http://schemas.microsoft.com/office/drawing/2014/main" val="3679640533"/>
                  </a:ext>
                </a:extLst>
              </a:tr>
              <a:tr h="211221">
                <a:tc>
                  <a:txBody>
                    <a:bodyPr/>
                    <a:lstStyle/>
                    <a:p>
                      <a:pPr algn="l" fontAlgn="b"/>
                      <a:r>
                        <a:rPr lang="nl-NL" sz="1100" b="0" i="0" u="none" strike="noStrike">
                          <a:solidFill>
                            <a:srgbClr val="000000"/>
                          </a:solidFill>
                          <a:effectLst/>
                          <a:latin typeface="Aptos Narrow" panose="020B0004020202020204" pitchFamily="34" charset="0"/>
                        </a:rPr>
                        <a:t>AED</a:t>
                      </a:r>
                    </a:p>
                  </a:txBody>
                  <a:tcPr marL="5377" marR="5377" marT="5377" marB="0" anchor="b">
                    <a:lnL>
                      <a:noFill/>
                    </a:lnL>
                    <a:lnR>
                      <a:noFill/>
                    </a:lnR>
                    <a:lnT>
                      <a:noFill/>
                    </a:lnT>
                    <a:lnB>
                      <a:noFill/>
                    </a:lnB>
                    <a:noFill/>
                  </a:tcPr>
                </a:tc>
                <a:tc>
                  <a:txBody>
                    <a:bodyPr/>
                    <a:lstStyle/>
                    <a:p>
                      <a:pPr algn="r" fontAlgn="b"/>
                      <a:r>
                        <a:rPr lang="nl-NL" sz="1100" b="0" i="0" u="none" strike="noStrike">
                          <a:solidFill>
                            <a:srgbClr val="000000"/>
                          </a:solidFill>
                          <a:effectLst/>
                          <a:latin typeface="Aptos Narrow" panose="020B0004020202020204" pitchFamily="34" charset="0"/>
                        </a:rPr>
                        <a:t>€ 0</a:t>
                      </a:r>
                    </a:p>
                  </a:txBody>
                  <a:tcPr marL="5377" marR="5377" marT="5377" marB="0" anchor="b">
                    <a:lnL>
                      <a:noFill/>
                    </a:lnL>
                    <a:lnR>
                      <a:noFill/>
                    </a:lnR>
                    <a:lnT>
                      <a:noFill/>
                    </a:lnT>
                    <a:lnB>
                      <a:noFill/>
                    </a:lnB>
                    <a:noFill/>
                  </a:tcPr>
                </a:tc>
                <a:extLst>
                  <a:ext uri="{0D108BD9-81ED-4DB2-BD59-A6C34878D82A}">
                    <a16:rowId xmlns:a16="http://schemas.microsoft.com/office/drawing/2014/main" val="2576197302"/>
                  </a:ext>
                </a:extLst>
              </a:tr>
              <a:tr h="211221">
                <a:tc>
                  <a:txBody>
                    <a:bodyPr/>
                    <a:lstStyle/>
                    <a:p>
                      <a:pPr algn="l" fontAlgn="b"/>
                      <a:r>
                        <a:rPr lang="nl-NL" sz="1100" b="0" i="0" u="none" strike="noStrike">
                          <a:solidFill>
                            <a:srgbClr val="000000"/>
                          </a:solidFill>
                          <a:effectLst/>
                          <a:latin typeface="Aptos Narrow" panose="020B0004020202020204" pitchFamily="34" charset="0"/>
                        </a:rPr>
                        <a:t>OVB</a:t>
                      </a:r>
                    </a:p>
                  </a:txBody>
                  <a:tcPr marL="5377" marR="5377" marT="5377" marB="0" anchor="b">
                    <a:lnL>
                      <a:noFill/>
                    </a:lnL>
                    <a:lnR>
                      <a:noFill/>
                    </a:lnR>
                    <a:lnT>
                      <a:noFill/>
                    </a:lnT>
                    <a:lnB>
                      <a:noFill/>
                    </a:lnB>
                    <a:noFill/>
                  </a:tcPr>
                </a:tc>
                <a:tc>
                  <a:txBody>
                    <a:bodyPr/>
                    <a:lstStyle/>
                    <a:p>
                      <a:pPr algn="r" fontAlgn="b"/>
                      <a:r>
                        <a:rPr lang="nl-NL" sz="1100" b="0" i="0" u="none" strike="noStrike">
                          <a:solidFill>
                            <a:srgbClr val="000000"/>
                          </a:solidFill>
                          <a:effectLst/>
                          <a:latin typeface="Aptos Narrow" panose="020B0004020202020204" pitchFamily="34" charset="0"/>
                        </a:rPr>
                        <a:t>€ 0</a:t>
                      </a:r>
                    </a:p>
                  </a:txBody>
                  <a:tcPr marL="5377" marR="5377" marT="5377" marB="0" anchor="b">
                    <a:lnL>
                      <a:noFill/>
                    </a:lnL>
                    <a:lnR>
                      <a:noFill/>
                    </a:lnR>
                    <a:lnT>
                      <a:noFill/>
                    </a:lnT>
                    <a:lnB>
                      <a:noFill/>
                    </a:lnB>
                    <a:noFill/>
                  </a:tcPr>
                </a:tc>
                <a:extLst>
                  <a:ext uri="{0D108BD9-81ED-4DB2-BD59-A6C34878D82A}">
                    <a16:rowId xmlns:a16="http://schemas.microsoft.com/office/drawing/2014/main" val="2630427209"/>
                  </a:ext>
                </a:extLst>
              </a:tr>
              <a:tr h="211221">
                <a:tc>
                  <a:txBody>
                    <a:bodyPr/>
                    <a:lstStyle/>
                    <a:p>
                      <a:pPr algn="l" fontAlgn="b"/>
                      <a:r>
                        <a:rPr lang="nl-NL" sz="1100" b="0" i="0" u="none" strike="noStrike">
                          <a:solidFill>
                            <a:srgbClr val="000000"/>
                          </a:solidFill>
                          <a:effectLst/>
                          <a:latin typeface="Aptos Narrow" panose="020B0004020202020204" pitchFamily="34" charset="0"/>
                        </a:rPr>
                        <a:t>Rente</a:t>
                      </a:r>
                    </a:p>
                  </a:txBody>
                  <a:tcPr marL="5377" marR="5377" marT="5377" marB="0" anchor="b">
                    <a:lnL>
                      <a:noFill/>
                    </a:lnL>
                    <a:lnR>
                      <a:noFill/>
                    </a:lnR>
                    <a:lnT>
                      <a:noFill/>
                    </a:lnT>
                    <a:lnB>
                      <a:noFill/>
                    </a:lnB>
                    <a:noFill/>
                  </a:tcPr>
                </a:tc>
                <a:tc>
                  <a:txBody>
                    <a:bodyPr/>
                    <a:lstStyle/>
                    <a:p>
                      <a:pPr algn="r" fontAlgn="b"/>
                      <a:r>
                        <a:rPr lang="nl-NL" sz="1100" b="0" i="0" u="none" strike="noStrike">
                          <a:solidFill>
                            <a:srgbClr val="000000"/>
                          </a:solidFill>
                          <a:effectLst/>
                          <a:latin typeface="Aptos Narrow" panose="020B0004020202020204" pitchFamily="34" charset="0"/>
                        </a:rPr>
                        <a:t>€ 65</a:t>
                      </a:r>
                    </a:p>
                  </a:txBody>
                  <a:tcPr marL="5377" marR="5377" marT="5377" marB="0" anchor="b">
                    <a:lnL>
                      <a:noFill/>
                    </a:lnL>
                    <a:lnR>
                      <a:noFill/>
                    </a:lnR>
                    <a:lnT>
                      <a:noFill/>
                    </a:lnT>
                    <a:lnB>
                      <a:noFill/>
                    </a:lnB>
                    <a:noFill/>
                  </a:tcPr>
                </a:tc>
                <a:extLst>
                  <a:ext uri="{0D108BD9-81ED-4DB2-BD59-A6C34878D82A}">
                    <a16:rowId xmlns:a16="http://schemas.microsoft.com/office/drawing/2014/main" val="2081231661"/>
                  </a:ext>
                </a:extLst>
              </a:tr>
              <a:tr h="211221">
                <a:tc>
                  <a:txBody>
                    <a:bodyPr/>
                    <a:lstStyle/>
                    <a:p>
                      <a:pPr algn="l" fontAlgn="b"/>
                      <a:endParaRPr lang="nl-NL" sz="11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tc>
                  <a:txBody>
                    <a:bodyPr/>
                    <a:lstStyle/>
                    <a:p>
                      <a:pPr algn="l" fontAlgn="b"/>
                      <a:endParaRPr lang="nl-NL" sz="11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extLst>
                  <a:ext uri="{0D108BD9-81ED-4DB2-BD59-A6C34878D82A}">
                    <a16:rowId xmlns:a16="http://schemas.microsoft.com/office/drawing/2014/main" val="453132492"/>
                  </a:ext>
                </a:extLst>
              </a:tr>
              <a:tr h="211221">
                <a:tc>
                  <a:txBody>
                    <a:bodyPr/>
                    <a:lstStyle/>
                    <a:p>
                      <a:pPr algn="l" fontAlgn="b"/>
                      <a:r>
                        <a:rPr lang="nl-NL" sz="1100" b="0" i="0" u="none" strike="noStrike">
                          <a:solidFill>
                            <a:srgbClr val="000000"/>
                          </a:solidFill>
                          <a:effectLst/>
                          <a:latin typeface="Aptos Narrow" panose="020B0004020202020204" pitchFamily="34" charset="0"/>
                        </a:rPr>
                        <a:t>Totaal</a:t>
                      </a:r>
                    </a:p>
                  </a:txBody>
                  <a:tcPr marL="5377" marR="5377" marT="5377" marB="0" anchor="b">
                    <a:lnL>
                      <a:noFill/>
                    </a:lnL>
                    <a:lnR>
                      <a:noFill/>
                    </a:lnR>
                    <a:lnT>
                      <a:noFill/>
                    </a:lnT>
                    <a:lnB>
                      <a:noFill/>
                    </a:lnB>
                    <a:noFill/>
                  </a:tcPr>
                </a:tc>
                <a:tc>
                  <a:txBody>
                    <a:bodyPr/>
                    <a:lstStyle/>
                    <a:p>
                      <a:pPr algn="r" fontAlgn="b"/>
                      <a:r>
                        <a:rPr lang="nl-NL" sz="1100" b="0" i="0" u="none" strike="noStrike">
                          <a:solidFill>
                            <a:srgbClr val="000000"/>
                          </a:solidFill>
                          <a:effectLst/>
                          <a:latin typeface="Aptos Narrow" panose="020B0004020202020204" pitchFamily="34" charset="0"/>
                        </a:rPr>
                        <a:t>€ 7.265</a:t>
                      </a:r>
                    </a:p>
                  </a:txBody>
                  <a:tcPr marL="5377" marR="5377" marT="5377" marB="0" anchor="b">
                    <a:lnL>
                      <a:noFill/>
                    </a:lnL>
                    <a:lnR>
                      <a:noFill/>
                    </a:lnR>
                    <a:lnT>
                      <a:noFill/>
                    </a:lnT>
                    <a:lnB>
                      <a:noFill/>
                    </a:lnB>
                    <a:noFill/>
                  </a:tcPr>
                </a:tc>
                <a:extLst>
                  <a:ext uri="{0D108BD9-81ED-4DB2-BD59-A6C34878D82A}">
                    <a16:rowId xmlns:a16="http://schemas.microsoft.com/office/drawing/2014/main" val="2389809760"/>
                  </a:ext>
                </a:extLst>
              </a:tr>
              <a:tr h="211221">
                <a:tc>
                  <a:txBody>
                    <a:bodyPr/>
                    <a:lstStyle/>
                    <a:p>
                      <a:pPr algn="l" fontAlgn="b"/>
                      <a:endParaRPr lang="nl-NL" sz="11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tc>
                  <a:txBody>
                    <a:bodyPr/>
                    <a:lstStyle/>
                    <a:p>
                      <a:pPr algn="l" fontAlgn="b"/>
                      <a:endParaRPr lang="nl-NL" sz="11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extLst>
                  <a:ext uri="{0D108BD9-81ED-4DB2-BD59-A6C34878D82A}">
                    <a16:rowId xmlns:a16="http://schemas.microsoft.com/office/drawing/2014/main" val="3686090921"/>
                  </a:ext>
                </a:extLst>
              </a:tr>
              <a:tr h="211221">
                <a:tc>
                  <a:txBody>
                    <a:bodyPr/>
                    <a:lstStyle/>
                    <a:p>
                      <a:pPr algn="l" fontAlgn="b"/>
                      <a:r>
                        <a:rPr lang="nl-NL" sz="1100" b="1" i="0" u="none" strike="noStrike">
                          <a:solidFill>
                            <a:srgbClr val="000000"/>
                          </a:solidFill>
                          <a:effectLst/>
                          <a:latin typeface="Aptos Narrow" panose="020B0004020202020204" pitchFamily="34" charset="0"/>
                        </a:rPr>
                        <a:t>Uitgaven</a:t>
                      </a:r>
                    </a:p>
                  </a:txBody>
                  <a:tcPr marL="5377" marR="5377" marT="5377" marB="0" anchor="b">
                    <a:lnL>
                      <a:noFill/>
                    </a:lnL>
                    <a:lnR>
                      <a:noFill/>
                    </a:lnR>
                    <a:lnT>
                      <a:noFill/>
                    </a:lnT>
                    <a:lnB>
                      <a:noFill/>
                    </a:lnB>
                    <a:noFill/>
                  </a:tcPr>
                </a:tc>
                <a:tc>
                  <a:txBody>
                    <a:bodyPr/>
                    <a:lstStyle/>
                    <a:p>
                      <a:pPr algn="l" fontAlgn="b"/>
                      <a:endParaRPr lang="nl-NL" sz="11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extLst>
                  <a:ext uri="{0D108BD9-81ED-4DB2-BD59-A6C34878D82A}">
                    <a16:rowId xmlns:a16="http://schemas.microsoft.com/office/drawing/2014/main" val="4195652443"/>
                  </a:ext>
                </a:extLst>
              </a:tr>
              <a:tr h="211221">
                <a:tc>
                  <a:txBody>
                    <a:bodyPr/>
                    <a:lstStyle/>
                    <a:p>
                      <a:pPr algn="l" fontAlgn="b"/>
                      <a:endParaRPr lang="nl-NL" sz="11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tc>
                  <a:txBody>
                    <a:bodyPr/>
                    <a:lstStyle/>
                    <a:p>
                      <a:pPr algn="l" fontAlgn="b"/>
                      <a:endParaRPr lang="nl-NL" sz="11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extLst>
                  <a:ext uri="{0D108BD9-81ED-4DB2-BD59-A6C34878D82A}">
                    <a16:rowId xmlns:a16="http://schemas.microsoft.com/office/drawing/2014/main" val="173832739"/>
                  </a:ext>
                </a:extLst>
              </a:tr>
              <a:tr h="211221">
                <a:tc>
                  <a:txBody>
                    <a:bodyPr/>
                    <a:lstStyle/>
                    <a:p>
                      <a:pPr algn="l" fontAlgn="b"/>
                      <a:r>
                        <a:rPr lang="nl-NL" sz="1100" b="0" i="0" u="none" strike="noStrike">
                          <a:solidFill>
                            <a:srgbClr val="000000"/>
                          </a:solidFill>
                          <a:effectLst/>
                          <a:latin typeface="Aptos Narrow" panose="020B0004020202020204" pitchFamily="34" charset="0"/>
                        </a:rPr>
                        <a:t>Bestuur</a:t>
                      </a:r>
                    </a:p>
                  </a:txBody>
                  <a:tcPr marL="5377" marR="5377" marT="5377" marB="0" anchor="b">
                    <a:lnL>
                      <a:noFill/>
                    </a:lnL>
                    <a:lnR>
                      <a:noFill/>
                    </a:lnR>
                    <a:lnT>
                      <a:noFill/>
                    </a:lnT>
                    <a:lnB>
                      <a:noFill/>
                    </a:lnB>
                    <a:noFill/>
                  </a:tcPr>
                </a:tc>
                <a:tc>
                  <a:txBody>
                    <a:bodyPr/>
                    <a:lstStyle/>
                    <a:p>
                      <a:pPr algn="r" fontAlgn="b"/>
                      <a:r>
                        <a:rPr lang="nl-NL" sz="1100" b="0" i="0" u="none" strike="noStrike">
                          <a:solidFill>
                            <a:srgbClr val="000000"/>
                          </a:solidFill>
                          <a:effectLst/>
                          <a:latin typeface="Aptos Narrow" panose="020B0004020202020204" pitchFamily="34" charset="0"/>
                        </a:rPr>
                        <a:t>€ 3.050</a:t>
                      </a:r>
                    </a:p>
                  </a:txBody>
                  <a:tcPr marL="5377" marR="5377" marT="5377" marB="0" anchor="b">
                    <a:lnL>
                      <a:noFill/>
                    </a:lnL>
                    <a:lnR>
                      <a:noFill/>
                    </a:lnR>
                    <a:lnT>
                      <a:noFill/>
                    </a:lnT>
                    <a:lnB>
                      <a:noFill/>
                    </a:lnB>
                    <a:noFill/>
                  </a:tcPr>
                </a:tc>
                <a:extLst>
                  <a:ext uri="{0D108BD9-81ED-4DB2-BD59-A6C34878D82A}">
                    <a16:rowId xmlns:a16="http://schemas.microsoft.com/office/drawing/2014/main" val="1011349230"/>
                  </a:ext>
                </a:extLst>
              </a:tr>
              <a:tr h="211221">
                <a:tc>
                  <a:txBody>
                    <a:bodyPr/>
                    <a:lstStyle/>
                    <a:p>
                      <a:pPr algn="l" fontAlgn="b"/>
                      <a:r>
                        <a:rPr lang="nl-NL" sz="1100" b="0" i="0" u="none" strike="noStrike">
                          <a:solidFill>
                            <a:srgbClr val="000000"/>
                          </a:solidFill>
                          <a:effectLst/>
                          <a:latin typeface="Aptos Narrow" panose="020B0004020202020204" pitchFamily="34" charset="0"/>
                        </a:rPr>
                        <a:t>Bank</a:t>
                      </a:r>
                    </a:p>
                  </a:txBody>
                  <a:tcPr marL="5377" marR="5377" marT="5377" marB="0" anchor="b">
                    <a:lnL>
                      <a:noFill/>
                    </a:lnL>
                    <a:lnR>
                      <a:noFill/>
                    </a:lnR>
                    <a:lnT>
                      <a:noFill/>
                    </a:lnT>
                    <a:lnB>
                      <a:noFill/>
                    </a:lnB>
                    <a:noFill/>
                  </a:tcPr>
                </a:tc>
                <a:tc>
                  <a:txBody>
                    <a:bodyPr/>
                    <a:lstStyle/>
                    <a:p>
                      <a:pPr algn="r" fontAlgn="b"/>
                      <a:r>
                        <a:rPr lang="nl-NL" sz="1100" b="0" i="0" u="none" strike="noStrike">
                          <a:solidFill>
                            <a:srgbClr val="000000"/>
                          </a:solidFill>
                          <a:effectLst/>
                          <a:latin typeface="Aptos Narrow" panose="020B0004020202020204" pitchFamily="34" charset="0"/>
                        </a:rPr>
                        <a:t>€ 250</a:t>
                      </a:r>
                    </a:p>
                  </a:txBody>
                  <a:tcPr marL="5377" marR="5377" marT="5377" marB="0" anchor="b">
                    <a:lnL>
                      <a:noFill/>
                    </a:lnL>
                    <a:lnR>
                      <a:noFill/>
                    </a:lnR>
                    <a:lnT>
                      <a:noFill/>
                    </a:lnT>
                    <a:lnB>
                      <a:noFill/>
                    </a:lnB>
                    <a:noFill/>
                  </a:tcPr>
                </a:tc>
                <a:extLst>
                  <a:ext uri="{0D108BD9-81ED-4DB2-BD59-A6C34878D82A}">
                    <a16:rowId xmlns:a16="http://schemas.microsoft.com/office/drawing/2014/main" val="383851249"/>
                  </a:ext>
                </a:extLst>
              </a:tr>
              <a:tr h="211221">
                <a:tc>
                  <a:txBody>
                    <a:bodyPr/>
                    <a:lstStyle/>
                    <a:p>
                      <a:pPr algn="l" fontAlgn="b"/>
                      <a:r>
                        <a:rPr lang="nl-NL" sz="1100" b="0" i="0" u="none" strike="noStrike">
                          <a:solidFill>
                            <a:srgbClr val="000000"/>
                          </a:solidFill>
                          <a:effectLst/>
                          <a:latin typeface="Aptos Narrow" panose="020B0004020202020204" pitchFamily="34" charset="0"/>
                        </a:rPr>
                        <a:t>AED</a:t>
                      </a:r>
                    </a:p>
                  </a:txBody>
                  <a:tcPr marL="5377" marR="5377" marT="5377" marB="0" anchor="b">
                    <a:lnL>
                      <a:noFill/>
                    </a:lnL>
                    <a:lnR>
                      <a:noFill/>
                    </a:lnR>
                    <a:lnT>
                      <a:noFill/>
                    </a:lnT>
                    <a:lnB>
                      <a:noFill/>
                    </a:lnB>
                    <a:noFill/>
                  </a:tcPr>
                </a:tc>
                <a:tc>
                  <a:txBody>
                    <a:bodyPr/>
                    <a:lstStyle/>
                    <a:p>
                      <a:pPr algn="r" fontAlgn="b"/>
                      <a:r>
                        <a:rPr lang="nl-NL" sz="1100" b="0" i="0" u="none" strike="noStrike">
                          <a:solidFill>
                            <a:srgbClr val="000000"/>
                          </a:solidFill>
                          <a:effectLst/>
                          <a:latin typeface="Aptos Narrow" panose="020B0004020202020204" pitchFamily="34" charset="0"/>
                        </a:rPr>
                        <a:t>€ 0</a:t>
                      </a:r>
                    </a:p>
                  </a:txBody>
                  <a:tcPr marL="5377" marR="5377" marT="5377" marB="0" anchor="b">
                    <a:lnL>
                      <a:noFill/>
                    </a:lnL>
                    <a:lnR>
                      <a:noFill/>
                    </a:lnR>
                    <a:lnT>
                      <a:noFill/>
                    </a:lnT>
                    <a:lnB>
                      <a:noFill/>
                    </a:lnB>
                    <a:noFill/>
                  </a:tcPr>
                </a:tc>
                <a:extLst>
                  <a:ext uri="{0D108BD9-81ED-4DB2-BD59-A6C34878D82A}">
                    <a16:rowId xmlns:a16="http://schemas.microsoft.com/office/drawing/2014/main" val="3369060104"/>
                  </a:ext>
                </a:extLst>
              </a:tr>
              <a:tr h="211221">
                <a:tc>
                  <a:txBody>
                    <a:bodyPr/>
                    <a:lstStyle/>
                    <a:p>
                      <a:pPr algn="l" fontAlgn="b"/>
                      <a:r>
                        <a:rPr lang="nl-NL" sz="1100" b="0" i="0" u="none" strike="noStrike">
                          <a:solidFill>
                            <a:srgbClr val="000000"/>
                          </a:solidFill>
                          <a:effectLst/>
                          <a:latin typeface="Aptos Narrow" panose="020B0004020202020204" pitchFamily="34" charset="0"/>
                        </a:rPr>
                        <a:t>Groen</a:t>
                      </a:r>
                    </a:p>
                  </a:txBody>
                  <a:tcPr marL="5377" marR="5377" marT="5377" marB="0" anchor="b">
                    <a:lnL>
                      <a:noFill/>
                    </a:lnL>
                    <a:lnR>
                      <a:noFill/>
                    </a:lnR>
                    <a:lnT>
                      <a:noFill/>
                    </a:lnT>
                    <a:lnB>
                      <a:noFill/>
                    </a:lnB>
                    <a:noFill/>
                  </a:tcPr>
                </a:tc>
                <a:tc>
                  <a:txBody>
                    <a:bodyPr/>
                    <a:lstStyle/>
                    <a:p>
                      <a:pPr algn="r" fontAlgn="b"/>
                      <a:r>
                        <a:rPr lang="nl-NL" sz="1100" b="0" i="0" u="none" strike="noStrike">
                          <a:solidFill>
                            <a:srgbClr val="000000"/>
                          </a:solidFill>
                          <a:effectLst/>
                          <a:latin typeface="Aptos Narrow" panose="020B0004020202020204" pitchFamily="34" charset="0"/>
                        </a:rPr>
                        <a:t>€ 1.500</a:t>
                      </a:r>
                    </a:p>
                  </a:txBody>
                  <a:tcPr marL="5377" marR="5377" marT="5377" marB="0" anchor="b">
                    <a:lnL>
                      <a:noFill/>
                    </a:lnL>
                    <a:lnR>
                      <a:noFill/>
                    </a:lnR>
                    <a:lnT>
                      <a:noFill/>
                    </a:lnT>
                    <a:lnB>
                      <a:noFill/>
                    </a:lnB>
                    <a:noFill/>
                  </a:tcPr>
                </a:tc>
                <a:extLst>
                  <a:ext uri="{0D108BD9-81ED-4DB2-BD59-A6C34878D82A}">
                    <a16:rowId xmlns:a16="http://schemas.microsoft.com/office/drawing/2014/main" val="1379889185"/>
                  </a:ext>
                </a:extLst>
              </a:tr>
              <a:tr h="211221">
                <a:tc>
                  <a:txBody>
                    <a:bodyPr/>
                    <a:lstStyle/>
                    <a:p>
                      <a:pPr algn="l" fontAlgn="b"/>
                      <a:r>
                        <a:rPr lang="nl-NL" sz="1100" b="0" i="0" u="none" strike="noStrike">
                          <a:solidFill>
                            <a:srgbClr val="000000"/>
                          </a:solidFill>
                          <a:effectLst/>
                          <a:latin typeface="Aptos Narrow" panose="020B0004020202020204" pitchFamily="34" charset="0"/>
                        </a:rPr>
                        <a:t>BZZV</a:t>
                      </a:r>
                    </a:p>
                  </a:txBody>
                  <a:tcPr marL="5377" marR="5377" marT="5377" marB="0" anchor="b">
                    <a:lnL>
                      <a:noFill/>
                    </a:lnL>
                    <a:lnR>
                      <a:noFill/>
                    </a:lnR>
                    <a:lnT>
                      <a:noFill/>
                    </a:lnT>
                    <a:lnB>
                      <a:noFill/>
                    </a:lnB>
                    <a:noFill/>
                  </a:tcPr>
                </a:tc>
                <a:tc>
                  <a:txBody>
                    <a:bodyPr/>
                    <a:lstStyle/>
                    <a:p>
                      <a:pPr algn="r" fontAlgn="b"/>
                      <a:r>
                        <a:rPr lang="nl-NL" sz="1100" b="0" i="0" u="none" strike="noStrike">
                          <a:solidFill>
                            <a:srgbClr val="000000"/>
                          </a:solidFill>
                          <a:effectLst/>
                          <a:latin typeface="Aptos Narrow" panose="020B0004020202020204" pitchFamily="34" charset="0"/>
                        </a:rPr>
                        <a:t>€ 1.500</a:t>
                      </a:r>
                    </a:p>
                  </a:txBody>
                  <a:tcPr marL="5377" marR="5377" marT="5377" marB="0" anchor="b">
                    <a:lnL>
                      <a:noFill/>
                    </a:lnL>
                    <a:lnR>
                      <a:noFill/>
                    </a:lnR>
                    <a:lnT>
                      <a:noFill/>
                    </a:lnT>
                    <a:lnB>
                      <a:noFill/>
                    </a:lnB>
                    <a:noFill/>
                  </a:tcPr>
                </a:tc>
                <a:extLst>
                  <a:ext uri="{0D108BD9-81ED-4DB2-BD59-A6C34878D82A}">
                    <a16:rowId xmlns:a16="http://schemas.microsoft.com/office/drawing/2014/main" val="3280115118"/>
                  </a:ext>
                </a:extLst>
              </a:tr>
              <a:tr h="211221">
                <a:tc>
                  <a:txBody>
                    <a:bodyPr/>
                    <a:lstStyle/>
                    <a:p>
                      <a:pPr algn="l" fontAlgn="b"/>
                      <a:r>
                        <a:rPr lang="nl-NL" sz="1100" b="0" i="0" u="none" strike="noStrike">
                          <a:solidFill>
                            <a:srgbClr val="000000"/>
                          </a:solidFill>
                          <a:effectLst/>
                          <a:latin typeface="Aptos Narrow" panose="020B0004020202020204" pitchFamily="34" charset="0"/>
                        </a:rPr>
                        <a:t>Verkeer</a:t>
                      </a:r>
                    </a:p>
                  </a:txBody>
                  <a:tcPr marL="5377" marR="5377" marT="5377" marB="0" anchor="b">
                    <a:lnL>
                      <a:noFill/>
                    </a:lnL>
                    <a:lnR>
                      <a:noFill/>
                    </a:lnR>
                    <a:lnT>
                      <a:noFill/>
                    </a:lnT>
                    <a:lnB>
                      <a:noFill/>
                    </a:lnB>
                    <a:noFill/>
                  </a:tcPr>
                </a:tc>
                <a:tc>
                  <a:txBody>
                    <a:bodyPr/>
                    <a:lstStyle/>
                    <a:p>
                      <a:pPr algn="r" fontAlgn="b"/>
                      <a:r>
                        <a:rPr lang="nl-NL" sz="1100" b="0" i="0" u="none" strike="noStrike">
                          <a:solidFill>
                            <a:srgbClr val="000000"/>
                          </a:solidFill>
                          <a:effectLst/>
                          <a:latin typeface="Aptos Narrow" panose="020B0004020202020204" pitchFamily="34" charset="0"/>
                        </a:rPr>
                        <a:t>€ 500</a:t>
                      </a:r>
                    </a:p>
                  </a:txBody>
                  <a:tcPr marL="5377" marR="5377" marT="5377" marB="0" anchor="b">
                    <a:lnL>
                      <a:noFill/>
                    </a:lnL>
                    <a:lnR>
                      <a:noFill/>
                    </a:lnR>
                    <a:lnT>
                      <a:noFill/>
                    </a:lnT>
                    <a:lnB>
                      <a:noFill/>
                    </a:lnB>
                    <a:noFill/>
                  </a:tcPr>
                </a:tc>
                <a:extLst>
                  <a:ext uri="{0D108BD9-81ED-4DB2-BD59-A6C34878D82A}">
                    <a16:rowId xmlns:a16="http://schemas.microsoft.com/office/drawing/2014/main" val="179267245"/>
                  </a:ext>
                </a:extLst>
              </a:tr>
              <a:tr h="211221">
                <a:tc>
                  <a:txBody>
                    <a:bodyPr/>
                    <a:lstStyle/>
                    <a:p>
                      <a:pPr algn="l" fontAlgn="b"/>
                      <a:r>
                        <a:rPr lang="nl-NL" sz="1100" b="0" i="0" u="none" strike="noStrike">
                          <a:solidFill>
                            <a:srgbClr val="000000"/>
                          </a:solidFill>
                          <a:effectLst/>
                          <a:latin typeface="Aptos Narrow" panose="020B0004020202020204" pitchFamily="34" charset="0"/>
                        </a:rPr>
                        <a:t>Viaduct</a:t>
                      </a:r>
                    </a:p>
                  </a:txBody>
                  <a:tcPr marL="5377" marR="5377" marT="5377" marB="0" anchor="b">
                    <a:lnL>
                      <a:noFill/>
                    </a:lnL>
                    <a:lnR>
                      <a:noFill/>
                    </a:lnR>
                    <a:lnT>
                      <a:noFill/>
                    </a:lnT>
                    <a:lnB>
                      <a:noFill/>
                    </a:lnB>
                    <a:noFill/>
                  </a:tcPr>
                </a:tc>
                <a:tc>
                  <a:txBody>
                    <a:bodyPr/>
                    <a:lstStyle/>
                    <a:p>
                      <a:pPr algn="r" fontAlgn="b"/>
                      <a:r>
                        <a:rPr lang="nl-NL" sz="1100" b="0" i="0" u="none" strike="noStrike">
                          <a:solidFill>
                            <a:srgbClr val="000000"/>
                          </a:solidFill>
                          <a:effectLst/>
                          <a:latin typeface="Aptos Narrow" panose="020B0004020202020204" pitchFamily="34" charset="0"/>
                        </a:rPr>
                        <a:t>€ 500</a:t>
                      </a:r>
                    </a:p>
                  </a:txBody>
                  <a:tcPr marL="5377" marR="5377" marT="5377" marB="0" anchor="b">
                    <a:lnL>
                      <a:noFill/>
                    </a:lnL>
                    <a:lnR>
                      <a:noFill/>
                    </a:lnR>
                    <a:lnT>
                      <a:noFill/>
                    </a:lnT>
                    <a:lnB>
                      <a:noFill/>
                    </a:lnB>
                    <a:noFill/>
                  </a:tcPr>
                </a:tc>
                <a:extLst>
                  <a:ext uri="{0D108BD9-81ED-4DB2-BD59-A6C34878D82A}">
                    <a16:rowId xmlns:a16="http://schemas.microsoft.com/office/drawing/2014/main" val="3633144236"/>
                  </a:ext>
                </a:extLst>
              </a:tr>
              <a:tr h="211221">
                <a:tc>
                  <a:txBody>
                    <a:bodyPr/>
                    <a:lstStyle/>
                    <a:p>
                      <a:pPr algn="l" fontAlgn="b"/>
                      <a:r>
                        <a:rPr lang="nl-NL" sz="1100" b="0" i="0" u="none" strike="noStrike">
                          <a:solidFill>
                            <a:srgbClr val="000000"/>
                          </a:solidFill>
                          <a:effectLst/>
                          <a:latin typeface="Aptos Narrow" panose="020B0004020202020204" pitchFamily="34" charset="0"/>
                        </a:rPr>
                        <a:t>Diversen</a:t>
                      </a:r>
                    </a:p>
                  </a:txBody>
                  <a:tcPr marL="5377" marR="5377" marT="5377" marB="0" anchor="b">
                    <a:lnL>
                      <a:noFill/>
                    </a:lnL>
                    <a:lnR>
                      <a:noFill/>
                    </a:lnR>
                    <a:lnT>
                      <a:noFill/>
                    </a:lnT>
                    <a:lnB>
                      <a:noFill/>
                    </a:lnB>
                    <a:noFill/>
                  </a:tcPr>
                </a:tc>
                <a:tc>
                  <a:txBody>
                    <a:bodyPr/>
                    <a:lstStyle/>
                    <a:p>
                      <a:pPr algn="r" fontAlgn="b"/>
                      <a:r>
                        <a:rPr lang="nl-NL" sz="1100" b="0" i="0" u="none" strike="noStrike">
                          <a:solidFill>
                            <a:srgbClr val="000000"/>
                          </a:solidFill>
                          <a:effectLst/>
                          <a:latin typeface="Aptos Narrow" panose="020B0004020202020204" pitchFamily="34" charset="0"/>
                        </a:rPr>
                        <a:t>€ 0</a:t>
                      </a:r>
                    </a:p>
                  </a:txBody>
                  <a:tcPr marL="5377" marR="5377" marT="5377" marB="0" anchor="b">
                    <a:lnL>
                      <a:noFill/>
                    </a:lnL>
                    <a:lnR>
                      <a:noFill/>
                    </a:lnR>
                    <a:lnT>
                      <a:noFill/>
                    </a:lnT>
                    <a:lnB>
                      <a:noFill/>
                    </a:lnB>
                    <a:noFill/>
                  </a:tcPr>
                </a:tc>
                <a:extLst>
                  <a:ext uri="{0D108BD9-81ED-4DB2-BD59-A6C34878D82A}">
                    <a16:rowId xmlns:a16="http://schemas.microsoft.com/office/drawing/2014/main" val="2082737416"/>
                  </a:ext>
                </a:extLst>
              </a:tr>
              <a:tr h="211221">
                <a:tc>
                  <a:txBody>
                    <a:bodyPr/>
                    <a:lstStyle/>
                    <a:p>
                      <a:pPr algn="l" fontAlgn="b"/>
                      <a:endParaRPr lang="nl-NL" sz="11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tc>
                  <a:txBody>
                    <a:bodyPr/>
                    <a:lstStyle/>
                    <a:p>
                      <a:pPr algn="l" fontAlgn="b"/>
                      <a:endParaRPr lang="nl-NL" sz="11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extLst>
                  <a:ext uri="{0D108BD9-81ED-4DB2-BD59-A6C34878D82A}">
                    <a16:rowId xmlns:a16="http://schemas.microsoft.com/office/drawing/2014/main" val="1656133920"/>
                  </a:ext>
                </a:extLst>
              </a:tr>
              <a:tr h="211221">
                <a:tc>
                  <a:txBody>
                    <a:bodyPr/>
                    <a:lstStyle/>
                    <a:p>
                      <a:pPr algn="l" fontAlgn="b"/>
                      <a:r>
                        <a:rPr lang="nl-NL" sz="1100" b="0" i="0" u="none" strike="noStrike">
                          <a:solidFill>
                            <a:srgbClr val="000000"/>
                          </a:solidFill>
                          <a:effectLst/>
                          <a:latin typeface="Aptos Narrow" panose="020B0004020202020204" pitchFamily="34" charset="0"/>
                        </a:rPr>
                        <a:t>Totaal</a:t>
                      </a:r>
                    </a:p>
                  </a:txBody>
                  <a:tcPr marL="5377" marR="5377" marT="5377" marB="0" anchor="b">
                    <a:lnL>
                      <a:noFill/>
                    </a:lnL>
                    <a:lnR>
                      <a:noFill/>
                    </a:lnR>
                    <a:lnT>
                      <a:noFill/>
                    </a:lnT>
                    <a:lnB>
                      <a:noFill/>
                    </a:lnB>
                    <a:noFill/>
                  </a:tcPr>
                </a:tc>
                <a:tc>
                  <a:txBody>
                    <a:bodyPr/>
                    <a:lstStyle/>
                    <a:p>
                      <a:pPr algn="r" fontAlgn="b"/>
                      <a:r>
                        <a:rPr lang="nl-NL" sz="1100" b="0" i="0" u="none" strike="noStrike">
                          <a:solidFill>
                            <a:srgbClr val="000000"/>
                          </a:solidFill>
                          <a:effectLst/>
                          <a:latin typeface="Aptos Narrow" panose="020B0004020202020204" pitchFamily="34" charset="0"/>
                        </a:rPr>
                        <a:t>€ 7.300</a:t>
                      </a:r>
                    </a:p>
                  </a:txBody>
                  <a:tcPr marL="5377" marR="5377" marT="5377" marB="0" anchor="b">
                    <a:lnL>
                      <a:noFill/>
                    </a:lnL>
                    <a:lnR>
                      <a:noFill/>
                    </a:lnR>
                    <a:lnT>
                      <a:noFill/>
                    </a:lnT>
                    <a:lnB>
                      <a:noFill/>
                    </a:lnB>
                    <a:noFill/>
                  </a:tcPr>
                </a:tc>
                <a:extLst>
                  <a:ext uri="{0D108BD9-81ED-4DB2-BD59-A6C34878D82A}">
                    <a16:rowId xmlns:a16="http://schemas.microsoft.com/office/drawing/2014/main" val="909859402"/>
                  </a:ext>
                </a:extLst>
              </a:tr>
              <a:tr h="144837">
                <a:tc>
                  <a:txBody>
                    <a:bodyPr/>
                    <a:lstStyle/>
                    <a:p>
                      <a:pPr algn="l" fontAlgn="b"/>
                      <a:endParaRPr lang="nl-NL" sz="800" b="0" i="0" u="none" strike="noStrike">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tc>
                  <a:txBody>
                    <a:bodyPr/>
                    <a:lstStyle/>
                    <a:p>
                      <a:pPr algn="l" fontAlgn="b"/>
                      <a:endParaRPr lang="nl-NL" sz="800" b="0" i="0" u="none" strike="noStrike" dirty="0">
                        <a:solidFill>
                          <a:srgbClr val="000000"/>
                        </a:solidFill>
                        <a:effectLst/>
                        <a:latin typeface="Aptos Narrow" panose="020B0004020202020204" pitchFamily="34" charset="0"/>
                      </a:endParaRPr>
                    </a:p>
                  </a:txBody>
                  <a:tcPr marL="5377" marR="5377" marT="5377" marB="0" anchor="b">
                    <a:lnL>
                      <a:noFill/>
                    </a:lnL>
                    <a:lnR>
                      <a:noFill/>
                    </a:lnR>
                    <a:lnT>
                      <a:noFill/>
                    </a:lnT>
                    <a:lnB>
                      <a:noFill/>
                    </a:lnB>
                    <a:noFill/>
                  </a:tcPr>
                </a:tc>
                <a:extLst>
                  <a:ext uri="{0D108BD9-81ED-4DB2-BD59-A6C34878D82A}">
                    <a16:rowId xmlns:a16="http://schemas.microsoft.com/office/drawing/2014/main" val="275483756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jdelijke aanduiding voor voettekst 2"/>
          <p:cNvSpPr txBox="1"/>
          <p:nvPr/>
        </p:nvSpPr>
        <p:spPr>
          <a:xfrm>
            <a:off x="3098483" y="6472013"/>
            <a:ext cx="73761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t>Echt werk maken van burgerparticipatie</a:t>
            </a:r>
          </a:p>
        </p:txBody>
      </p:sp>
      <p:sp>
        <p:nvSpPr>
          <p:cNvPr id="170" name="Titel 1"/>
          <p:cNvSpPr txBox="1">
            <a:spLocks noGrp="1"/>
          </p:cNvSpPr>
          <p:nvPr>
            <p:ph type="title"/>
          </p:nvPr>
        </p:nvSpPr>
        <p:spPr>
          <a:xfrm>
            <a:off x="1300163" y="188637"/>
            <a:ext cx="9601201" cy="705202"/>
          </a:xfrm>
          <a:prstGeom prst="rect">
            <a:avLst/>
          </a:prstGeom>
        </p:spPr>
        <p:txBody>
          <a:bodyPr/>
          <a:lstStyle>
            <a:lvl1pPr algn="ctr"/>
          </a:lstStyle>
          <a:p>
            <a:r>
              <a:t>Kas commissie</a:t>
            </a:r>
          </a:p>
        </p:txBody>
      </p:sp>
      <p:sp>
        <p:nvSpPr>
          <p:cNvPr id="171" name="Tijdelijke aanduiding voor inhoud 3"/>
          <p:cNvSpPr txBox="1">
            <a:spLocks noGrp="1"/>
          </p:cNvSpPr>
          <p:nvPr>
            <p:ph type="body" idx="1"/>
          </p:nvPr>
        </p:nvSpPr>
        <p:spPr>
          <a:xfrm>
            <a:off x="1185863" y="1033024"/>
            <a:ext cx="9601201" cy="5851997"/>
          </a:xfrm>
          <a:prstGeom prst="rect">
            <a:avLst/>
          </a:prstGeom>
        </p:spPr>
        <p:txBody>
          <a:bodyPr anchor="t"/>
          <a:lstStyle/>
          <a:p>
            <a:pPr marL="314325" indent="-314325">
              <a:spcBef>
                <a:spcPts val="2500"/>
              </a:spcBef>
              <a:buSzPct val="90000"/>
              <a:buFont typeface="Arial"/>
              <a:buChar char="•"/>
              <a:defRPr sz="1600">
                <a:latin typeface="Calibri"/>
                <a:ea typeface="Calibri"/>
                <a:cs typeface="Calibri"/>
                <a:sym typeface="Calibri"/>
              </a:defRPr>
            </a:pPr>
            <a:r>
              <a:rPr dirty="0"/>
              <a:t>De </a:t>
            </a:r>
            <a:r>
              <a:rPr dirty="0" err="1"/>
              <a:t>Kascommissie</a:t>
            </a:r>
            <a:r>
              <a:rPr dirty="0"/>
              <a:t> </a:t>
            </a:r>
            <a:r>
              <a:rPr dirty="0" err="1"/>
              <a:t>heeft</a:t>
            </a:r>
            <a:r>
              <a:rPr dirty="0"/>
              <a:t> op 14 februari 2024 de </a:t>
            </a:r>
            <a:r>
              <a:rPr dirty="0" err="1"/>
              <a:t>jaarrekening</a:t>
            </a:r>
            <a:r>
              <a:rPr dirty="0"/>
              <a:t> van de Dorpsraad Brummen </a:t>
            </a:r>
            <a:r>
              <a:rPr dirty="0" err="1"/>
              <a:t>gecontroleerd</a:t>
            </a:r>
            <a:r>
              <a:rPr dirty="0"/>
              <a:t> en </a:t>
            </a:r>
            <a:r>
              <a:rPr dirty="0" err="1"/>
              <a:t>goedgekeurd</a:t>
            </a:r>
            <a:r>
              <a:rPr dirty="0"/>
              <a:t>. </a:t>
            </a:r>
            <a:endParaRPr sz="2200" dirty="0"/>
          </a:p>
          <a:p>
            <a:pPr marL="314325" indent="-314325">
              <a:spcBef>
                <a:spcPts val="2500"/>
              </a:spcBef>
              <a:buSzPct val="90000"/>
              <a:buFont typeface="Arial"/>
              <a:buChar char="•"/>
              <a:defRPr sz="1600">
                <a:latin typeface="Calibri"/>
                <a:ea typeface="Calibri"/>
                <a:cs typeface="Calibri"/>
                <a:sym typeface="Calibri"/>
              </a:defRPr>
            </a:pPr>
            <a:r>
              <a:rPr dirty="0"/>
              <a:t>De </a:t>
            </a:r>
            <a:r>
              <a:rPr dirty="0" err="1"/>
              <a:t>kascommissie</a:t>
            </a:r>
            <a:r>
              <a:rPr dirty="0"/>
              <a:t> </a:t>
            </a:r>
            <a:r>
              <a:rPr dirty="0" err="1"/>
              <a:t>bestond</a:t>
            </a:r>
            <a:r>
              <a:rPr dirty="0"/>
              <a:t> </a:t>
            </a:r>
            <a:r>
              <a:rPr dirty="0" err="1"/>
              <a:t>uit</a:t>
            </a:r>
            <a:r>
              <a:rPr dirty="0"/>
              <a:t> de </a:t>
            </a:r>
            <a:r>
              <a:rPr dirty="0" err="1"/>
              <a:t>heren</a:t>
            </a:r>
            <a:r>
              <a:rPr dirty="0"/>
              <a:t> Theo </a:t>
            </a:r>
            <a:r>
              <a:rPr dirty="0" err="1"/>
              <a:t>Hoijinck</a:t>
            </a:r>
            <a:r>
              <a:rPr dirty="0"/>
              <a:t> en Henk Jansen</a:t>
            </a:r>
            <a:endParaRPr sz="2200" dirty="0"/>
          </a:p>
          <a:p>
            <a:pPr marL="314325" indent="-314325">
              <a:spcBef>
                <a:spcPts val="2500"/>
              </a:spcBef>
              <a:buSzPct val="90000"/>
              <a:buFont typeface="Arial"/>
              <a:buChar char="•"/>
              <a:defRPr sz="1600">
                <a:latin typeface="Calibri"/>
                <a:ea typeface="Calibri"/>
                <a:cs typeface="Calibri"/>
                <a:sym typeface="Calibri"/>
              </a:defRPr>
            </a:pPr>
            <a:r>
              <a:rPr dirty="0"/>
              <a:t>Voor de </a:t>
            </a:r>
            <a:r>
              <a:rPr dirty="0" err="1"/>
              <a:t>kascommissie</a:t>
            </a:r>
            <a:r>
              <a:rPr dirty="0"/>
              <a:t> 2024 </a:t>
            </a:r>
            <a:r>
              <a:rPr dirty="0" err="1"/>
              <a:t>wordt</a:t>
            </a:r>
            <a:r>
              <a:rPr dirty="0"/>
              <a:t> </a:t>
            </a:r>
            <a:r>
              <a:rPr dirty="0" err="1"/>
              <a:t>een</a:t>
            </a:r>
            <a:r>
              <a:rPr dirty="0"/>
              <a:t> </a:t>
            </a:r>
            <a:r>
              <a:rPr dirty="0" err="1"/>
              <a:t>nieuwe</a:t>
            </a:r>
            <a:r>
              <a:rPr dirty="0"/>
              <a:t> </a:t>
            </a:r>
            <a:r>
              <a:rPr dirty="0" err="1"/>
              <a:t>kandidaat</a:t>
            </a:r>
            <a:r>
              <a:rPr dirty="0"/>
              <a:t> </a:t>
            </a:r>
            <a:r>
              <a:rPr dirty="0" err="1"/>
              <a:t>gezocht</a:t>
            </a:r>
            <a:r>
              <a:rPr dirty="0"/>
              <a:t>, </a:t>
            </a:r>
            <a:r>
              <a:rPr dirty="0" err="1"/>
              <a:t>naast</a:t>
            </a:r>
            <a:r>
              <a:rPr dirty="0"/>
              <a:t> Henk Jansen</a:t>
            </a:r>
            <a:endParaRPr sz="2200" dirty="0"/>
          </a:p>
          <a:p>
            <a:pPr marL="314325" indent="-314325">
              <a:spcBef>
                <a:spcPts val="2500"/>
              </a:spcBef>
              <a:buSzPct val="90000"/>
              <a:buFont typeface="Arial"/>
              <a:buChar char="•"/>
              <a:defRPr sz="1600">
                <a:latin typeface="Calibri"/>
                <a:ea typeface="Calibri"/>
                <a:cs typeface="Calibri"/>
                <a:sym typeface="Calibri"/>
              </a:defRPr>
            </a:pPr>
            <a:r>
              <a:rPr dirty="0" err="1"/>
              <a:t>Voorstel</a:t>
            </a:r>
            <a:r>
              <a:rPr dirty="0"/>
              <a:t>: </a:t>
            </a:r>
            <a:r>
              <a:rPr dirty="0" err="1"/>
              <a:t>decharge</a:t>
            </a:r>
            <a:r>
              <a:rPr dirty="0"/>
              <a:t> </a:t>
            </a:r>
            <a:r>
              <a:rPr dirty="0" err="1"/>
              <a:t>verlenen</a:t>
            </a:r>
            <a:r>
              <a:rPr dirty="0"/>
              <a:t> </a:t>
            </a:r>
            <a:r>
              <a:rPr dirty="0" err="1"/>
              <a:t>aan</a:t>
            </a:r>
            <a:r>
              <a:rPr dirty="0"/>
              <a:t> de penningmeester m.b.t. de </a:t>
            </a:r>
            <a:r>
              <a:rPr dirty="0" err="1"/>
              <a:t>jaarrekening</a:t>
            </a:r>
            <a:r>
              <a:rPr dirty="0"/>
              <a:t> 2023</a:t>
            </a:r>
          </a:p>
        </p:txBody>
      </p:sp>
      <p:sp>
        <p:nvSpPr>
          <p:cNvPr id="172" name="Tijdelijke aanduiding voor dianummer 4"/>
          <p:cNvSpPr txBox="1">
            <a:spLocks noGrp="1"/>
          </p:cNvSpPr>
          <p:nvPr>
            <p:ph type="sldNum" sz="quarter" idx="4294967295"/>
          </p:nvPr>
        </p:nvSpPr>
        <p:spPr>
          <a:xfrm>
            <a:off x="10733936" y="6209031"/>
            <a:ext cx="167426"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71">
                                            <p:bg/>
                                          </p:spTgt>
                                        </p:tgtEl>
                                        <p:attrNameLst>
                                          <p:attrName>style.visibility</p:attrName>
                                        </p:attrNameLst>
                                      </p:cBhvr>
                                      <p:to>
                                        <p:strVal val="visible"/>
                                      </p:to>
                                    </p:set>
                                    <p:anim calcmode="lin" valueType="num">
                                      <p:cBhvr>
                                        <p:cTn id="7" dur="1000" fill="hold"/>
                                        <p:tgtEl>
                                          <p:spTgt spid="171">
                                            <p:bg/>
                                          </p:spTgt>
                                        </p:tgtEl>
                                        <p:attrNameLst>
                                          <p:attrName>ppt_x</p:attrName>
                                        </p:attrNameLst>
                                      </p:cBhvr>
                                      <p:tavLst>
                                        <p:tav tm="0">
                                          <p:val>
                                            <p:strVal val="#ppt_x"/>
                                          </p:val>
                                        </p:tav>
                                        <p:tav tm="100000">
                                          <p:val>
                                            <p:strVal val="#ppt_x"/>
                                          </p:val>
                                        </p:tav>
                                      </p:tavLst>
                                    </p:anim>
                                    <p:anim calcmode="lin" valueType="num">
                                      <p:cBhvr>
                                        <p:cTn id="8" dur="1000" fill="hold"/>
                                        <p:tgtEl>
                                          <p:spTgt spid="17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171">
                                            <p:txEl>
                                              <p:pRg st="0" end="0"/>
                                            </p:txEl>
                                          </p:spTgt>
                                        </p:tgtEl>
                                        <p:attrNameLst>
                                          <p:attrName>style.visibility</p:attrName>
                                        </p:attrNameLst>
                                      </p:cBhvr>
                                      <p:to>
                                        <p:strVal val="visible"/>
                                      </p:to>
                                    </p:set>
                                    <p:anim calcmode="lin" valueType="num">
                                      <p:cBhvr>
                                        <p:cTn id="13" dur="1000" fill="hold"/>
                                        <p:tgtEl>
                                          <p:spTgt spid="17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Abs val="0"/>
                                  </p:iterate>
                                  <p:childTnLst>
                                    <p:set>
                                      <p:cBhvr>
                                        <p:cTn id="18" fill="hold"/>
                                        <p:tgtEl>
                                          <p:spTgt spid="171">
                                            <p:txEl>
                                              <p:pRg st="1" end="1"/>
                                            </p:txEl>
                                          </p:spTgt>
                                        </p:tgtEl>
                                        <p:attrNameLst>
                                          <p:attrName>style.visibility</p:attrName>
                                        </p:attrNameLst>
                                      </p:cBhvr>
                                      <p:to>
                                        <p:strVal val="visible"/>
                                      </p:to>
                                    </p:set>
                                    <p:anim calcmode="lin" valueType="num">
                                      <p:cBhvr>
                                        <p:cTn id="19" dur="1000" fill="hold"/>
                                        <p:tgtEl>
                                          <p:spTgt spid="171">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p:tmAbs val="0"/>
                                  </p:iterate>
                                  <p:childTnLst>
                                    <p:set>
                                      <p:cBhvr>
                                        <p:cTn id="24" fill="hold"/>
                                        <p:tgtEl>
                                          <p:spTgt spid="171">
                                            <p:txEl>
                                              <p:pRg st="2" end="2"/>
                                            </p:txEl>
                                          </p:spTgt>
                                        </p:tgtEl>
                                        <p:attrNameLst>
                                          <p:attrName>style.visibility</p:attrName>
                                        </p:attrNameLst>
                                      </p:cBhvr>
                                      <p:to>
                                        <p:strVal val="visible"/>
                                      </p:to>
                                    </p:set>
                                    <p:anim calcmode="lin" valueType="num">
                                      <p:cBhvr>
                                        <p:cTn id="25" dur="1000" fill="hold"/>
                                        <p:tgtEl>
                                          <p:spTgt spid="17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p:tmAbs val="0"/>
                                  </p:iterate>
                                  <p:childTnLst>
                                    <p:set>
                                      <p:cBhvr>
                                        <p:cTn id="30" fill="hold"/>
                                        <p:tgtEl>
                                          <p:spTgt spid="171">
                                            <p:txEl>
                                              <p:pRg st="3" end="3"/>
                                            </p:txEl>
                                          </p:spTgt>
                                        </p:tgtEl>
                                        <p:attrNameLst>
                                          <p:attrName>style.visibility</p:attrName>
                                        </p:attrNameLst>
                                      </p:cBhvr>
                                      <p:to>
                                        <p:strVal val="visible"/>
                                      </p:to>
                                    </p:set>
                                    <p:anim calcmode="lin" valueType="num">
                                      <p:cBhvr>
                                        <p:cTn id="31" dur="1000" fill="hold"/>
                                        <p:tgtEl>
                                          <p:spTgt spid="171">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ijdelijke aanduiding voor voettekst 2"/>
          <p:cNvSpPr txBox="1"/>
          <p:nvPr/>
        </p:nvSpPr>
        <p:spPr>
          <a:xfrm>
            <a:off x="3098483" y="6472013"/>
            <a:ext cx="73761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2000">
                <a:latin typeface="+mj-lt"/>
                <a:ea typeface="+mj-ea"/>
                <a:cs typeface="+mj-cs"/>
                <a:sym typeface="Cambria"/>
              </a:defRPr>
            </a:lvl1pPr>
          </a:lstStyle>
          <a:p>
            <a:r>
              <a:t>Echt werk maken van burgerparticipatie</a:t>
            </a:r>
          </a:p>
        </p:txBody>
      </p:sp>
      <p:sp>
        <p:nvSpPr>
          <p:cNvPr id="180" name="Titel 1"/>
          <p:cNvSpPr txBox="1">
            <a:spLocks noGrp="1"/>
          </p:cNvSpPr>
          <p:nvPr>
            <p:ph type="title"/>
          </p:nvPr>
        </p:nvSpPr>
        <p:spPr>
          <a:xfrm>
            <a:off x="1300163" y="188637"/>
            <a:ext cx="9601201" cy="705202"/>
          </a:xfrm>
          <a:prstGeom prst="rect">
            <a:avLst/>
          </a:prstGeom>
        </p:spPr>
        <p:txBody>
          <a:bodyPr/>
          <a:lstStyle/>
          <a:p>
            <a:pPr algn="ctr"/>
            <a:r>
              <a:t>Jaaroverzicht 2023 (2)</a:t>
            </a:r>
          </a:p>
        </p:txBody>
      </p:sp>
      <p:sp>
        <p:nvSpPr>
          <p:cNvPr id="181" name="Tijdelijke aanduiding voor inhoud 3"/>
          <p:cNvSpPr txBox="1">
            <a:spLocks noGrp="1"/>
          </p:cNvSpPr>
          <p:nvPr>
            <p:ph type="body" idx="1"/>
          </p:nvPr>
        </p:nvSpPr>
        <p:spPr>
          <a:xfrm>
            <a:off x="1300163" y="893837"/>
            <a:ext cx="9601201" cy="6154911"/>
          </a:xfrm>
          <a:prstGeom prst="rect">
            <a:avLst/>
          </a:prstGeom>
        </p:spPr>
        <p:txBody>
          <a:bodyPr anchor="t"/>
          <a:lstStyle/>
          <a:p>
            <a:pPr marL="228600" indent="-228600">
              <a:spcBef>
                <a:spcPts val="1800"/>
              </a:spcBef>
              <a:buSzPct val="90000"/>
              <a:buFont typeface="Arial"/>
              <a:buChar char="•"/>
              <a:defRPr sz="1600">
                <a:latin typeface="Calibri"/>
                <a:ea typeface="Calibri"/>
                <a:cs typeface="Calibri"/>
                <a:sym typeface="Calibri"/>
              </a:defRPr>
            </a:pPr>
            <a:r>
              <a:t>In 2023 bestond het bestuur van de dorpsraad uit de volgende leden:</a:t>
            </a:r>
          </a:p>
          <a:p>
            <a:pPr marL="228600" indent="-228600">
              <a:spcBef>
                <a:spcPts val="1800"/>
              </a:spcBef>
              <a:buSzPct val="90000"/>
              <a:buFont typeface="Arial"/>
              <a:buChar char="•"/>
              <a:defRPr sz="1600">
                <a:latin typeface="Calibri"/>
                <a:ea typeface="Calibri"/>
                <a:cs typeface="Calibri"/>
                <a:sym typeface="Calibri"/>
              </a:defRPr>
            </a:pPr>
            <a:r>
              <a:t>Henk Poldermans (voorzitter)</a:t>
            </a:r>
          </a:p>
          <a:p>
            <a:pPr marL="228600" indent="-228600">
              <a:spcBef>
                <a:spcPts val="1800"/>
              </a:spcBef>
              <a:buSzPct val="90000"/>
              <a:buFont typeface="Arial"/>
              <a:buChar char="•"/>
              <a:defRPr sz="1600">
                <a:latin typeface="Calibri"/>
                <a:ea typeface="Calibri"/>
                <a:cs typeface="Calibri"/>
                <a:sym typeface="Calibri"/>
              </a:defRPr>
            </a:pPr>
            <a:r>
              <a:t>Anne Margreet van der Horst (penningmeester en werkgroep Verkeer)</a:t>
            </a:r>
          </a:p>
          <a:p>
            <a:pPr marL="228600" indent="-228600">
              <a:spcBef>
                <a:spcPts val="1800"/>
              </a:spcBef>
              <a:buSzPct val="90000"/>
              <a:buFont typeface="Arial"/>
              <a:buChar char="•"/>
              <a:defRPr sz="1600">
                <a:latin typeface="Calibri"/>
                <a:ea typeface="Calibri"/>
                <a:cs typeface="Calibri"/>
                <a:sym typeface="Calibri"/>
              </a:defRPr>
            </a:pPr>
            <a:r>
              <a:t>Dagmar Zark  (secretaris en werkgroep BZZV)</a:t>
            </a:r>
          </a:p>
          <a:p>
            <a:pPr marL="228600" indent="-228600">
              <a:spcBef>
                <a:spcPts val="1800"/>
              </a:spcBef>
              <a:buSzPct val="90000"/>
              <a:buFont typeface="Arial"/>
              <a:buChar char="•"/>
              <a:defRPr sz="1600">
                <a:latin typeface="Calibri"/>
                <a:ea typeface="Calibri"/>
                <a:cs typeface="Calibri"/>
                <a:sym typeface="Calibri"/>
              </a:defRPr>
            </a:pPr>
            <a:r>
              <a:t>Christel Dekker (werkgroep Groen en Viaduct)</a:t>
            </a:r>
          </a:p>
          <a:p>
            <a:pPr marL="228600" indent="-228600">
              <a:spcBef>
                <a:spcPts val="1800"/>
              </a:spcBef>
              <a:buSzPct val="90000"/>
              <a:buFont typeface="Arial"/>
              <a:buChar char="•"/>
              <a:defRPr sz="1600">
                <a:latin typeface="Calibri"/>
                <a:ea typeface="Calibri"/>
                <a:cs typeface="Calibri"/>
                <a:sym typeface="Calibri"/>
              </a:defRPr>
            </a:pPr>
            <a:r>
              <a:t>Hay Verstappen (werkgroep Groen, BZZV, Energietransitie)</a:t>
            </a:r>
          </a:p>
          <a:p>
            <a:pPr marL="228600" indent="-228600">
              <a:spcBef>
                <a:spcPts val="1800"/>
              </a:spcBef>
              <a:buSzPct val="90000"/>
              <a:buFont typeface="Arial"/>
              <a:buChar char="•"/>
              <a:defRPr sz="1600">
                <a:latin typeface="Calibri"/>
                <a:ea typeface="Calibri"/>
                <a:cs typeface="Calibri"/>
                <a:sym typeface="Calibri"/>
              </a:defRPr>
            </a:pPr>
            <a:r>
              <a:t>Jan-Joris van den Belt (vice-voorzitter en werkgroep Media)</a:t>
            </a:r>
          </a:p>
          <a:p>
            <a:pPr marL="228600" indent="-228600">
              <a:spcBef>
                <a:spcPts val="1800"/>
              </a:spcBef>
              <a:buSzPct val="90000"/>
              <a:buFont typeface="Arial"/>
              <a:buChar char="•"/>
              <a:defRPr sz="1600">
                <a:latin typeface="Calibri"/>
                <a:ea typeface="Calibri"/>
                <a:cs typeface="Calibri"/>
                <a:sym typeface="Calibri"/>
              </a:defRPr>
            </a:pPr>
            <a:endParaRPr/>
          </a:p>
          <a:p>
            <a:pPr marL="228600" indent="-228600">
              <a:spcBef>
                <a:spcPts val="1800"/>
              </a:spcBef>
              <a:buSzPct val="90000"/>
              <a:buFont typeface="Arial"/>
              <a:buChar char="•"/>
              <a:defRPr sz="1600">
                <a:latin typeface="Calibri"/>
                <a:ea typeface="Calibri"/>
                <a:cs typeface="Calibri"/>
                <a:sym typeface="Calibri"/>
              </a:defRPr>
            </a:pPr>
            <a:r>
              <a:t>We hebben in 2023 afscheid genomen van Jan-Joris, die is verhuisd naar Delden, zijn taken zijn verdeeld onder Christel en Dagmar</a:t>
            </a:r>
          </a:p>
        </p:txBody>
      </p:sp>
      <p:sp>
        <p:nvSpPr>
          <p:cNvPr id="182" name="Tijdelijke aanduiding voor dianummer 4"/>
          <p:cNvSpPr txBox="1">
            <a:spLocks noGrp="1"/>
          </p:cNvSpPr>
          <p:nvPr>
            <p:ph type="sldNum" sz="quarter" idx="4294967295"/>
          </p:nvPr>
        </p:nvSpPr>
        <p:spPr>
          <a:xfrm>
            <a:off x="10670648" y="6209031"/>
            <a:ext cx="230715" cy="2311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2055</Words>
  <Application>Microsoft Office PowerPoint</Application>
  <PresentationFormat>Breedbeeld</PresentationFormat>
  <Paragraphs>250</Paragraphs>
  <Slides>21</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21</vt:i4>
      </vt:variant>
    </vt:vector>
  </HeadingPairs>
  <TitlesOfParts>
    <vt:vector size="29" baseType="lpstr">
      <vt:lpstr>Aptos</vt:lpstr>
      <vt:lpstr>Aptos Display</vt:lpstr>
      <vt:lpstr>Aptos Narrow</vt:lpstr>
      <vt:lpstr>Arial</vt:lpstr>
      <vt:lpstr>Calibri</vt:lpstr>
      <vt:lpstr>Helvetica</vt:lpstr>
      <vt:lpstr>HelveticaNeue</vt:lpstr>
      <vt:lpstr>Kantoorthema</vt:lpstr>
      <vt:lpstr>Stichting Dorpsraad Brummen</vt:lpstr>
      <vt:lpstr>Agenda</vt:lpstr>
      <vt:lpstr>Stichting Dorpsraad Brummen</vt:lpstr>
      <vt:lpstr>Toelichting op het financieel jaarverslag</vt:lpstr>
      <vt:lpstr>Inkomsten 2023 hoe komen we aan het geld?</vt:lpstr>
      <vt:lpstr>Uitgaven 2023</vt:lpstr>
      <vt:lpstr>Begroting 2025</vt:lpstr>
      <vt:lpstr>Kas commissie</vt:lpstr>
      <vt:lpstr>Jaaroverzicht 2023 (2)</vt:lpstr>
      <vt:lpstr>Jaaroverzicht 2023 (3)</vt:lpstr>
      <vt:lpstr>Jaaroverzicht 2023 (4)</vt:lpstr>
      <vt:lpstr>Jaaroverzicht 2023 (5)</vt:lpstr>
      <vt:lpstr>Jaaroverzicht Groen 2023 (6)</vt:lpstr>
      <vt:lpstr>Jaaroverzicht BZZV (7)</vt:lpstr>
      <vt:lpstr>Jaaroverzicht BZZV 2023 (8)</vt:lpstr>
      <vt:lpstr>Jaaroverzicht Viaduct 2023 (9)</vt:lpstr>
      <vt:lpstr>Jaaroverzicht Verkeer 2023 (10)</vt:lpstr>
      <vt:lpstr>Jaaroverzicht Energietransitie 2023 (11)</vt:lpstr>
      <vt:lpstr>Jaaroverzicht Media 2023 (12)</vt:lpstr>
      <vt:lpstr>Jaaroverzicht 2023 (10)</vt:lpstr>
      <vt:lpstr>Korte pauze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Stichting Dorpsraad Brummen</dc:title>
  <dc:creator>Henk Poldermans</dc:creator>
  <cp:lastModifiedBy>Henk Poldermans</cp:lastModifiedBy>
  <cp:revision>1</cp:revision>
  <dcterms:created xsi:type="dcterms:W3CDTF">2024-04-25T06:57:03Z</dcterms:created>
  <dcterms:modified xsi:type="dcterms:W3CDTF">2024-04-25T06:57:57Z</dcterms:modified>
</cp:coreProperties>
</file>